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5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6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8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19.xml" ContentType="application/vnd.openxmlformats-officedocument.theme+xml"/>
  <Override PartName="/ppt/theme/theme20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5" r:id="rId2"/>
    <p:sldMasterId id="2147483668" r:id="rId3"/>
    <p:sldMasterId id="2147483671" r:id="rId4"/>
    <p:sldMasterId id="2147483685" r:id="rId5"/>
    <p:sldMasterId id="2147483692" r:id="rId6"/>
    <p:sldMasterId id="2147483674" r:id="rId7"/>
    <p:sldMasterId id="2147483680" r:id="rId8"/>
    <p:sldMasterId id="2147483702" r:id="rId9"/>
    <p:sldMasterId id="2147483714" r:id="rId10"/>
    <p:sldMasterId id="2147483716" r:id="rId11"/>
    <p:sldMasterId id="2147483730" r:id="rId12"/>
    <p:sldMasterId id="2147483738" r:id="rId13"/>
    <p:sldMasterId id="2147483749" r:id="rId14"/>
    <p:sldMasterId id="2147483754" r:id="rId15"/>
    <p:sldMasterId id="2147483764" r:id="rId16"/>
    <p:sldMasterId id="2147483773" r:id="rId17"/>
    <p:sldMasterId id="2147483781" r:id="rId18"/>
  </p:sldMasterIdLst>
  <p:notesMasterIdLst>
    <p:notesMasterId r:id="rId63"/>
  </p:notesMasterIdLst>
  <p:handoutMasterIdLst>
    <p:handoutMasterId r:id="rId64"/>
  </p:handoutMasterIdLst>
  <p:sldIdLst>
    <p:sldId id="3393" r:id="rId19"/>
    <p:sldId id="3466" r:id="rId20"/>
    <p:sldId id="3372" r:id="rId21"/>
    <p:sldId id="890" r:id="rId22"/>
    <p:sldId id="891" r:id="rId23"/>
    <p:sldId id="886" r:id="rId24"/>
    <p:sldId id="892" r:id="rId25"/>
    <p:sldId id="3373" r:id="rId26"/>
    <p:sldId id="3406" r:id="rId27"/>
    <p:sldId id="3375" r:id="rId28"/>
    <p:sldId id="3376" r:id="rId29"/>
    <p:sldId id="3377" r:id="rId30"/>
    <p:sldId id="894" r:id="rId31"/>
    <p:sldId id="3378" r:id="rId32"/>
    <p:sldId id="3387" r:id="rId33"/>
    <p:sldId id="3389" r:id="rId34"/>
    <p:sldId id="3390" r:id="rId35"/>
    <p:sldId id="3405" r:id="rId36"/>
    <p:sldId id="3412" r:id="rId37"/>
    <p:sldId id="3365" r:id="rId38"/>
    <p:sldId id="3416" r:id="rId39"/>
    <p:sldId id="3408" r:id="rId40"/>
    <p:sldId id="3418" r:id="rId41"/>
    <p:sldId id="3419" r:id="rId42"/>
    <p:sldId id="3420" r:id="rId43"/>
    <p:sldId id="3426" r:id="rId44"/>
    <p:sldId id="3423" r:id="rId45"/>
    <p:sldId id="3421" r:id="rId46"/>
    <p:sldId id="3424" r:id="rId47"/>
    <p:sldId id="3425" r:id="rId48"/>
    <p:sldId id="3413" r:id="rId49"/>
    <p:sldId id="3411" r:id="rId50"/>
    <p:sldId id="3431" r:id="rId51"/>
    <p:sldId id="3414" r:id="rId52"/>
    <p:sldId id="3428" r:id="rId53"/>
    <p:sldId id="3417" r:id="rId54"/>
    <p:sldId id="3415" r:id="rId55"/>
    <p:sldId id="895" r:id="rId56"/>
    <p:sldId id="896" r:id="rId57"/>
    <p:sldId id="897" r:id="rId58"/>
    <p:sldId id="899" r:id="rId59"/>
    <p:sldId id="900" r:id="rId60"/>
    <p:sldId id="901" r:id="rId61"/>
    <p:sldId id="3344" r:id="rId6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341933-A6A8-2E26-CE17-054C2538D082}" name="PÜMPEL Sabine" initials="PS" userId="S::s.puempel@aws.at::214346ce-a4a1-439a-9d5f-3fe2d67b5cb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ilhammer Bettina" initials="FB" lastIdx="1" clrIdx="0">
    <p:extLst>
      <p:ext uri="{19B8F6BF-5375-455C-9EA6-DF929625EA0E}">
        <p15:presenceInfo xmlns:p15="http://schemas.microsoft.com/office/powerpoint/2012/main" userId="S::b.feilhammer@aws.at::81a684c9-e952-42ad-99a9-df38013ea9c4" providerId="AD"/>
      </p:ext>
    </p:extLst>
  </p:cmAuthor>
  <p:cmAuthor id="2" name="Derntl Kerstin" initials="DK" lastIdx="2" clrIdx="1">
    <p:extLst>
      <p:ext uri="{19B8F6BF-5375-455C-9EA6-DF929625EA0E}">
        <p15:presenceInfo xmlns:p15="http://schemas.microsoft.com/office/powerpoint/2012/main" userId="S::K.Derntl@aws.at::ab0a37a3-b9b5-4754-80c8-5910e1dade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EF"/>
    <a:srgbClr val="032B6E"/>
    <a:srgbClr val="1B397D"/>
    <a:srgbClr val="AFE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5226" autoAdjust="0"/>
  </p:normalViewPr>
  <p:slideViewPr>
    <p:cSldViewPr snapToGrid="0" showGuides="1">
      <p:cViewPr varScale="1">
        <p:scale>
          <a:sx n="110" d="100"/>
          <a:sy n="110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viewProps" Target="viewProps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32EE9-E863-41E1-9C88-71B04AD3F77F}" type="doc">
      <dgm:prSet loTypeId="urn:microsoft.com/office/officeart/2005/8/layout/chevron2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e-AT"/>
        </a:p>
      </dgm:t>
    </dgm:pt>
    <dgm:pt modelId="{4BA66C61-2801-4C3E-9572-EDE5DEE0735A}">
      <dgm:prSet phldrT="[Text]"/>
      <dgm:spPr>
        <a:solidFill>
          <a:srgbClr val="002060"/>
        </a:solidFill>
      </dgm:spPr>
      <dgm:t>
        <a:bodyPr/>
        <a:lstStyle/>
        <a:p>
          <a:r>
            <a:rPr lang="de-DE" dirty="0"/>
            <a:t>aws</a:t>
          </a:r>
          <a:endParaRPr lang="de-AT" dirty="0"/>
        </a:p>
      </dgm:t>
    </dgm:pt>
    <dgm:pt modelId="{F850DC15-0E88-45A8-920A-4F5A1D476CA1}" type="parTrans" cxnId="{C150A568-30B0-4A44-9BEE-6F22FF1E2872}">
      <dgm:prSet/>
      <dgm:spPr/>
      <dgm:t>
        <a:bodyPr/>
        <a:lstStyle/>
        <a:p>
          <a:endParaRPr lang="de-AT"/>
        </a:p>
      </dgm:t>
    </dgm:pt>
    <dgm:pt modelId="{B40E4219-27CE-4E81-BDBB-AEDA0B4DE43A}" type="sibTrans" cxnId="{C150A568-30B0-4A44-9BEE-6F22FF1E2872}">
      <dgm:prSet/>
      <dgm:spPr/>
      <dgm:t>
        <a:bodyPr/>
        <a:lstStyle/>
        <a:p>
          <a:endParaRPr lang="de-AT"/>
        </a:p>
      </dgm:t>
    </dgm:pt>
    <dgm:pt modelId="{140F0077-8947-47FD-BD12-A2C4B493BB29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Ausstellung</a:t>
          </a: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Förderungsanbot</a:t>
          </a:r>
          <a:endParaRPr lang="de-AT" sz="1400" b="1" kern="1200" dirty="0">
            <a:solidFill>
              <a:srgbClr val="00377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F7C2228-0659-47C0-BBAB-FB4A62429FC8}" type="parTrans" cxnId="{74083DFA-D738-4B10-949B-244202CE46F0}">
      <dgm:prSet/>
      <dgm:spPr/>
      <dgm:t>
        <a:bodyPr/>
        <a:lstStyle/>
        <a:p>
          <a:endParaRPr lang="de-AT"/>
        </a:p>
      </dgm:t>
    </dgm:pt>
    <dgm:pt modelId="{78C4E1A9-5063-4813-AB5D-91420DAF1A0B}" type="sibTrans" cxnId="{74083DFA-D738-4B10-949B-244202CE46F0}">
      <dgm:prSet/>
      <dgm:spPr/>
      <dgm:t>
        <a:bodyPr/>
        <a:lstStyle/>
        <a:p>
          <a:endParaRPr lang="de-AT"/>
        </a:p>
      </dgm:t>
    </dgm:pt>
    <dgm:pt modelId="{B6D89AA9-B3C8-40E1-BE9D-18DB3328D987}">
      <dgm:prSet phldrT="[Text]" phldr="1"/>
      <dgm:spPr>
        <a:solidFill>
          <a:srgbClr val="00A5EF"/>
        </a:solidFill>
        <a:ln>
          <a:solidFill>
            <a:srgbClr val="00A5EF"/>
          </a:solidFill>
        </a:ln>
      </dgm:spPr>
      <dgm:t>
        <a:bodyPr/>
        <a:lstStyle/>
        <a:p>
          <a:endParaRPr lang="de-AT" dirty="0">
            <a:solidFill>
              <a:srgbClr val="00A5EF"/>
            </a:solidFill>
          </a:endParaRPr>
        </a:p>
      </dgm:t>
    </dgm:pt>
    <dgm:pt modelId="{466EF63E-A3EE-4C09-B6A7-8012BE223747}" type="parTrans" cxnId="{D756A611-9207-4F43-83BC-A095F0084397}">
      <dgm:prSet/>
      <dgm:spPr/>
      <dgm:t>
        <a:bodyPr/>
        <a:lstStyle/>
        <a:p>
          <a:endParaRPr lang="de-AT"/>
        </a:p>
      </dgm:t>
    </dgm:pt>
    <dgm:pt modelId="{55559FB6-E1D4-4E69-B5F3-4B74413874F4}" type="sibTrans" cxnId="{D756A611-9207-4F43-83BC-A095F0084397}">
      <dgm:prSet/>
      <dgm:spPr/>
      <dgm:t>
        <a:bodyPr/>
        <a:lstStyle/>
        <a:p>
          <a:endParaRPr lang="de-AT"/>
        </a:p>
      </dgm:t>
    </dgm:pt>
    <dgm:pt modelId="{7610FEDC-F544-4BDD-9CFE-C5DD2E30805F}">
      <dgm:prSet phldrT="[Text]" custT="1"/>
      <dgm:spPr>
        <a:ln>
          <a:solidFill>
            <a:srgbClr val="00A5EF"/>
          </a:solidFill>
        </a:ln>
      </dgm:spPr>
      <dgm:t>
        <a:bodyPr/>
        <a:lstStyle/>
        <a:p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Annahme</a:t>
          </a:r>
          <a:r>
            <a:rPr lang="de-DE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Förderungsanbot</a:t>
          </a:r>
          <a:endParaRPr lang="de-AT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3933C2-876A-4915-9FD3-27437A83566F}" type="parTrans" cxnId="{5ECB9AFC-D416-47EC-ACFE-9729D3605C68}">
      <dgm:prSet/>
      <dgm:spPr/>
      <dgm:t>
        <a:bodyPr/>
        <a:lstStyle/>
        <a:p>
          <a:endParaRPr lang="de-AT"/>
        </a:p>
      </dgm:t>
    </dgm:pt>
    <dgm:pt modelId="{FCF5958A-7B7E-4843-A761-EE1457905B94}" type="sibTrans" cxnId="{5ECB9AFC-D416-47EC-ACFE-9729D3605C68}">
      <dgm:prSet/>
      <dgm:spPr/>
      <dgm:t>
        <a:bodyPr/>
        <a:lstStyle/>
        <a:p>
          <a:endParaRPr lang="de-AT"/>
        </a:p>
      </dgm:t>
    </dgm:pt>
    <dgm:pt modelId="{7F9EEB47-0088-459C-A6A3-5A16399D66A3}">
      <dgm:prSet phldrT="[Text]" phldr="1"/>
      <dgm:spPr>
        <a:solidFill>
          <a:srgbClr val="00A5EF"/>
        </a:solidFill>
        <a:ln>
          <a:solidFill>
            <a:srgbClr val="00A5EF"/>
          </a:solidFill>
        </a:ln>
      </dgm:spPr>
      <dgm:t>
        <a:bodyPr/>
        <a:lstStyle/>
        <a:p>
          <a:endParaRPr lang="de-AT" dirty="0">
            <a:solidFill>
              <a:srgbClr val="00A5EF"/>
            </a:solidFill>
          </a:endParaRPr>
        </a:p>
      </dgm:t>
    </dgm:pt>
    <dgm:pt modelId="{1D7114FA-256F-4386-AFD3-C29F34516774}" type="parTrans" cxnId="{0CCE0015-C42A-4AEB-BCD5-CC341153E38C}">
      <dgm:prSet/>
      <dgm:spPr/>
      <dgm:t>
        <a:bodyPr/>
        <a:lstStyle/>
        <a:p>
          <a:endParaRPr lang="de-AT"/>
        </a:p>
      </dgm:t>
    </dgm:pt>
    <dgm:pt modelId="{75386942-9248-4191-A207-B24BA5233C16}" type="sibTrans" cxnId="{0CCE0015-C42A-4AEB-BCD5-CC341153E38C}">
      <dgm:prSet/>
      <dgm:spPr/>
      <dgm:t>
        <a:bodyPr/>
        <a:lstStyle/>
        <a:p>
          <a:endParaRPr lang="de-AT"/>
        </a:p>
      </dgm:t>
    </dgm:pt>
    <dgm:pt modelId="{A06BCE19-729F-4A9B-A1ED-A6F8CFE10A26}">
      <dgm:prSet phldrT="[Text]" custT="1"/>
      <dgm:spPr>
        <a:ln>
          <a:solidFill>
            <a:srgbClr val="00A5EF"/>
          </a:solidFill>
        </a:ln>
      </dgm:spPr>
      <dgm:t>
        <a:bodyPr/>
        <a:lstStyle/>
        <a:p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1.Tranche </a:t>
          </a:r>
          <a:r>
            <a:rPr lang="de-DE" sz="1400" b="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e-DE" sz="1400" b="0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Vorhabenstart</a:t>
          </a:r>
          <a:r>
            <a:rPr lang="de-DE" sz="1400" b="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de-AT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B813D-CB6D-47FD-BFAA-8D3832EA080E}" type="parTrans" cxnId="{68A185C2-1DC4-482F-B8A2-6DF97670CAA8}">
      <dgm:prSet/>
      <dgm:spPr/>
      <dgm:t>
        <a:bodyPr/>
        <a:lstStyle/>
        <a:p>
          <a:endParaRPr lang="de-AT"/>
        </a:p>
      </dgm:t>
    </dgm:pt>
    <dgm:pt modelId="{10E1DC8F-9540-40B6-83B1-05C14D239EFF}" type="sibTrans" cxnId="{68A185C2-1DC4-482F-B8A2-6DF97670CAA8}">
      <dgm:prSet/>
      <dgm:spPr/>
      <dgm:t>
        <a:bodyPr/>
        <a:lstStyle/>
        <a:p>
          <a:endParaRPr lang="de-AT"/>
        </a:p>
      </dgm:t>
    </dgm:pt>
    <dgm:pt modelId="{FEB38F78-5861-4E7F-A1AA-BA510238A8CC}" type="pres">
      <dgm:prSet presAssocID="{75132EE9-E863-41E1-9C88-71B04AD3F77F}" presName="linearFlow" presStyleCnt="0">
        <dgm:presLayoutVars>
          <dgm:dir/>
          <dgm:animLvl val="lvl"/>
          <dgm:resizeHandles val="exact"/>
        </dgm:presLayoutVars>
      </dgm:prSet>
      <dgm:spPr/>
    </dgm:pt>
    <dgm:pt modelId="{804A47EE-9C1A-46D2-9E06-D7CF95EC58A6}" type="pres">
      <dgm:prSet presAssocID="{4BA66C61-2801-4C3E-9572-EDE5DEE0735A}" presName="composite" presStyleCnt="0"/>
      <dgm:spPr/>
    </dgm:pt>
    <dgm:pt modelId="{4F88FD3B-038B-4915-B1F8-7EAB0CA90703}" type="pres">
      <dgm:prSet presAssocID="{4BA66C61-2801-4C3E-9572-EDE5DEE0735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FAE691B-5AEF-4AD2-95C7-A75B851ACF97}" type="pres">
      <dgm:prSet presAssocID="{4BA66C61-2801-4C3E-9572-EDE5DEE0735A}" presName="descendantText" presStyleLbl="alignAcc1" presStyleIdx="0" presStyleCnt="3">
        <dgm:presLayoutVars>
          <dgm:bulletEnabled val="1"/>
        </dgm:presLayoutVars>
      </dgm:prSet>
      <dgm:spPr/>
    </dgm:pt>
    <dgm:pt modelId="{40870198-443E-4E1A-A576-17575982A249}" type="pres">
      <dgm:prSet presAssocID="{B40E4219-27CE-4E81-BDBB-AEDA0B4DE43A}" presName="sp" presStyleCnt="0"/>
      <dgm:spPr/>
    </dgm:pt>
    <dgm:pt modelId="{5AD9F733-616C-4831-B590-2C09911A3E7C}" type="pres">
      <dgm:prSet presAssocID="{B6D89AA9-B3C8-40E1-BE9D-18DB3328D987}" presName="composite" presStyleCnt="0"/>
      <dgm:spPr/>
    </dgm:pt>
    <dgm:pt modelId="{49719496-01D7-4281-A778-22B5E06F66A7}" type="pres">
      <dgm:prSet presAssocID="{B6D89AA9-B3C8-40E1-BE9D-18DB3328D987}" presName="parentText" presStyleLbl="alignNode1" presStyleIdx="1" presStyleCnt="3" custLinFactNeighborY="130">
        <dgm:presLayoutVars>
          <dgm:chMax val="1"/>
          <dgm:bulletEnabled val="1"/>
        </dgm:presLayoutVars>
      </dgm:prSet>
      <dgm:spPr/>
    </dgm:pt>
    <dgm:pt modelId="{D259F435-441C-4C68-BCFA-C22E2676AD49}" type="pres">
      <dgm:prSet presAssocID="{B6D89AA9-B3C8-40E1-BE9D-18DB3328D987}" presName="descendantText" presStyleLbl="alignAcc1" presStyleIdx="1" presStyleCnt="3" custLinFactNeighborY="200">
        <dgm:presLayoutVars>
          <dgm:bulletEnabled val="1"/>
        </dgm:presLayoutVars>
      </dgm:prSet>
      <dgm:spPr/>
    </dgm:pt>
    <dgm:pt modelId="{5EE048E8-4192-434D-B17E-FAA2F4D9B344}" type="pres">
      <dgm:prSet presAssocID="{55559FB6-E1D4-4E69-B5F3-4B74413874F4}" presName="sp" presStyleCnt="0"/>
      <dgm:spPr/>
    </dgm:pt>
    <dgm:pt modelId="{18856335-1FE6-40EA-868D-75BF09ABBAF7}" type="pres">
      <dgm:prSet presAssocID="{7F9EEB47-0088-459C-A6A3-5A16399D66A3}" presName="composite" presStyleCnt="0"/>
      <dgm:spPr/>
    </dgm:pt>
    <dgm:pt modelId="{16BB7877-6329-46F7-8FD0-2D2B9B57FCB0}" type="pres">
      <dgm:prSet presAssocID="{7F9EEB47-0088-459C-A6A3-5A16399D66A3}" presName="parentText" presStyleLbl="alignNode1" presStyleIdx="2" presStyleCnt="3" custLinFactNeighborY="130">
        <dgm:presLayoutVars>
          <dgm:chMax val="1"/>
          <dgm:bulletEnabled val="1"/>
        </dgm:presLayoutVars>
      </dgm:prSet>
      <dgm:spPr/>
    </dgm:pt>
    <dgm:pt modelId="{669C7118-3600-4D7D-8679-20A47682CD22}" type="pres">
      <dgm:prSet presAssocID="{7F9EEB47-0088-459C-A6A3-5A16399D66A3}" presName="descendantText" presStyleLbl="alignAcc1" presStyleIdx="2" presStyleCnt="3" custLinFactNeighborY="200">
        <dgm:presLayoutVars>
          <dgm:bulletEnabled val="1"/>
        </dgm:presLayoutVars>
      </dgm:prSet>
      <dgm:spPr/>
    </dgm:pt>
  </dgm:ptLst>
  <dgm:cxnLst>
    <dgm:cxn modelId="{D756A611-9207-4F43-83BC-A095F0084397}" srcId="{75132EE9-E863-41E1-9C88-71B04AD3F77F}" destId="{B6D89AA9-B3C8-40E1-BE9D-18DB3328D987}" srcOrd="1" destOrd="0" parTransId="{466EF63E-A3EE-4C09-B6A7-8012BE223747}" sibTransId="{55559FB6-E1D4-4E69-B5F3-4B74413874F4}"/>
    <dgm:cxn modelId="{0CCE0015-C42A-4AEB-BCD5-CC341153E38C}" srcId="{75132EE9-E863-41E1-9C88-71B04AD3F77F}" destId="{7F9EEB47-0088-459C-A6A3-5A16399D66A3}" srcOrd="2" destOrd="0" parTransId="{1D7114FA-256F-4386-AFD3-C29F34516774}" sibTransId="{75386942-9248-4191-A207-B24BA5233C16}"/>
    <dgm:cxn modelId="{12FF6D1A-71E2-4B83-A7AF-27C759A77D98}" type="presOf" srcId="{B6D89AA9-B3C8-40E1-BE9D-18DB3328D987}" destId="{49719496-01D7-4281-A778-22B5E06F66A7}" srcOrd="0" destOrd="0" presId="urn:microsoft.com/office/officeart/2005/8/layout/chevron2"/>
    <dgm:cxn modelId="{5A677222-5CE0-43A3-B97E-22B1F9DBA28C}" type="presOf" srcId="{75132EE9-E863-41E1-9C88-71B04AD3F77F}" destId="{FEB38F78-5861-4E7F-A1AA-BA510238A8CC}" srcOrd="0" destOrd="0" presId="urn:microsoft.com/office/officeart/2005/8/layout/chevron2"/>
    <dgm:cxn modelId="{C150A568-30B0-4A44-9BEE-6F22FF1E2872}" srcId="{75132EE9-E863-41E1-9C88-71B04AD3F77F}" destId="{4BA66C61-2801-4C3E-9572-EDE5DEE0735A}" srcOrd="0" destOrd="0" parTransId="{F850DC15-0E88-45A8-920A-4F5A1D476CA1}" sibTransId="{B40E4219-27CE-4E81-BDBB-AEDA0B4DE43A}"/>
    <dgm:cxn modelId="{BCC8F552-D21E-4699-81BD-A29D89B40543}" type="presOf" srcId="{7610FEDC-F544-4BDD-9CFE-C5DD2E30805F}" destId="{D259F435-441C-4C68-BCFA-C22E2676AD49}" srcOrd="0" destOrd="0" presId="urn:microsoft.com/office/officeart/2005/8/layout/chevron2"/>
    <dgm:cxn modelId="{C9B3F577-C81A-4E11-8792-5C0B5C5D0A18}" type="presOf" srcId="{A06BCE19-729F-4A9B-A1ED-A6F8CFE10A26}" destId="{669C7118-3600-4D7D-8679-20A47682CD22}" srcOrd="0" destOrd="0" presId="urn:microsoft.com/office/officeart/2005/8/layout/chevron2"/>
    <dgm:cxn modelId="{B5D301B4-C9D8-4762-A9BA-1E127E652C9F}" type="presOf" srcId="{4BA66C61-2801-4C3E-9572-EDE5DEE0735A}" destId="{4F88FD3B-038B-4915-B1F8-7EAB0CA90703}" srcOrd="0" destOrd="0" presId="urn:microsoft.com/office/officeart/2005/8/layout/chevron2"/>
    <dgm:cxn modelId="{68A185C2-1DC4-482F-B8A2-6DF97670CAA8}" srcId="{7F9EEB47-0088-459C-A6A3-5A16399D66A3}" destId="{A06BCE19-729F-4A9B-A1ED-A6F8CFE10A26}" srcOrd="0" destOrd="0" parTransId="{3FCB813D-CB6D-47FD-BFAA-8D3832EA080E}" sibTransId="{10E1DC8F-9540-40B6-83B1-05C14D239EFF}"/>
    <dgm:cxn modelId="{5A386FE1-CD1E-467B-8845-95D53FEB006D}" type="presOf" srcId="{140F0077-8947-47FD-BD12-A2C4B493BB29}" destId="{BFAE691B-5AEF-4AD2-95C7-A75B851ACF97}" srcOrd="0" destOrd="0" presId="urn:microsoft.com/office/officeart/2005/8/layout/chevron2"/>
    <dgm:cxn modelId="{3309A9E1-A277-49EE-A7CE-575F006F6F98}" type="presOf" srcId="{7F9EEB47-0088-459C-A6A3-5A16399D66A3}" destId="{16BB7877-6329-46F7-8FD0-2D2B9B57FCB0}" srcOrd="0" destOrd="0" presId="urn:microsoft.com/office/officeart/2005/8/layout/chevron2"/>
    <dgm:cxn modelId="{74083DFA-D738-4B10-949B-244202CE46F0}" srcId="{4BA66C61-2801-4C3E-9572-EDE5DEE0735A}" destId="{140F0077-8947-47FD-BD12-A2C4B493BB29}" srcOrd="0" destOrd="0" parTransId="{0F7C2228-0659-47C0-BBAB-FB4A62429FC8}" sibTransId="{78C4E1A9-5063-4813-AB5D-91420DAF1A0B}"/>
    <dgm:cxn modelId="{5ECB9AFC-D416-47EC-ACFE-9729D3605C68}" srcId="{B6D89AA9-B3C8-40E1-BE9D-18DB3328D987}" destId="{7610FEDC-F544-4BDD-9CFE-C5DD2E30805F}" srcOrd="0" destOrd="0" parTransId="{D13933C2-876A-4915-9FD3-27437A83566F}" sibTransId="{FCF5958A-7B7E-4843-A761-EE1457905B94}"/>
    <dgm:cxn modelId="{BDE4BB43-74F2-4345-978C-8F0947E88947}" type="presParOf" srcId="{FEB38F78-5861-4E7F-A1AA-BA510238A8CC}" destId="{804A47EE-9C1A-46D2-9E06-D7CF95EC58A6}" srcOrd="0" destOrd="0" presId="urn:microsoft.com/office/officeart/2005/8/layout/chevron2"/>
    <dgm:cxn modelId="{C67A58FA-D7C7-4676-A777-C4CAC5ECF05D}" type="presParOf" srcId="{804A47EE-9C1A-46D2-9E06-D7CF95EC58A6}" destId="{4F88FD3B-038B-4915-B1F8-7EAB0CA90703}" srcOrd="0" destOrd="0" presId="urn:microsoft.com/office/officeart/2005/8/layout/chevron2"/>
    <dgm:cxn modelId="{04B1090F-F171-40F5-B80B-5BCACEC52522}" type="presParOf" srcId="{804A47EE-9C1A-46D2-9E06-D7CF95EC58A6}" destId="{BFAE691B-5AEF-4AD2-95C7-A75B851ACF97}" srcOrd="1" destOrd="0" presId="urn:microsoft.com/office/officeart/2005/8/layout/chevron2"/>
    <dgm:cxn modelId="{C7E5D85C-E4CE-474C-9386-E2D45C94F579}" type="presParOf" srcId="{FEB38F78-5861-4E7F-A1AA-BA510238A8CC}" destId="{40870198-443E-4E1A-A576-17575982A249}" srcOrd="1" destOrd="0" presId="urn:microsoft.com/office/officeart/2005/8/layout/chevron2"/>
    <dgm:cxn modelId="{B3748C3B-CA06-4C24-84A4-9FEF04149465}" type="presParOf" srcId="{FEB38F78-5861-4E7F-A1AA-BA510238A8CC}" destId="{5AD9F733-616C-4831-B590-2C09911A3E7C}" srcOrd="2" destOrd="0" presId="urn:microsoft.com/office/officeart/2005/8/layout/chevron2"/>
    <dgm:cxn modelId="{B9EAC7A8-EEB8-4A82-AC6E-6664B13A8937}" type="presParOf" srcId="{5AD9F733-616C-4831-B590-2C09911A3E7C}" destId="{49719496-01D7-4281-A778-22B5E06F66A7}" srcOrd="0" destOrd="0" presId="urn:microsoft.com/office/officeart/2005/8/layout/chevron2"/>
    <dgm:cxn modelId="{18055CBE-F7CB-44C8-9453-326894A1A200}" type="presParOf" srcId="{5AD9F733-616C-4831-B590-2C09911A3E7C}" destId="{D259F435-441C-4C68-BCFA-C22E2676AD49}" srcOrd="1" destOrd="0" presId="urn:microsoft.com/office/officeart/2005/8/layout/chevron2"/>
    <dgm:cxn modelId="{CD6C882C-DB1D-4571-B7F2-A3D278735BBE}" type="presParOf" srcId="{FEB38F78-5861-4E7F-A1AA-BA510238A8CC}" destId="{5EE048E8-4192-434D-B17E-FAA2F4D9B344}" srcOrd="3" destOrd="0" presId="urn:microsoft.com/office/officeart/2005/8/layout/chevron2"/>
    <dgm:cxn modelId="{CB7B4375-DD97-4D72-ACD5-0A3533061777}" type="presParOf" srcId="{FEB38F78-5861-4E7F-A1AA-BA510238A8CC}" destId="{18856335-1FE6-40EA-868D-75BF09ABBAF7}" srcOrd="4" destOrd="0" presId="urn:microsoft.com/office/officeart/2005/8/layout/chevron2"/>
    <dgm:cxn modelId="{DD008B8D-1405-49EB-A823-A9881A861BD5}" type="presParOf" srcId="{18856335-1FE6-40EA-868D-75BF09ABBAF7}" destId="{16BB7877-6329-46F7-8FD0-2D2B9B57FCB0}" srcOrd="0" destOrd="0" presId="urn:microsoft.com/office/officeart/2005/8/layout/chevron2"/>
    <dgm:cxn modelId="{0EB9514F-51B3-4C3B-911A-90A08306D1B9}" type="presParOf" srcId="{18856335-1FE6-40EA-868D-75BF09ABBAF7}" destId="{669C7118-3600-4D7D-8679-20A47682CD22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32EE9-E863-41E1-9C88-71B04AD3F77F}" type="doc">
      <dgm:prSet loTypeId="urn:microsoft.com/office/officeart/2005/8/layout/chevron2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e-AT"/>
        </a:p>
      </dgm:t>
    </dgm:pt>
    <dgm:pt modelId="{4BA66C61-2801-4C3E-9572-EDE5DEE0735A}">
      <dgm:prSet phldrT="[Text]"/>
      <dgm:spPr>
        <a:solidFill>
          <a:srgbClr val="002060"/>
        </a:solidFill>
      </dgm:spPr>
      <dgm:t>
        <a:bodyPr/>
        <a:lstStyle/>
        <a:p>
          <a:r>
            <a:rPr lang="de-DE" dirty="0"/>
            <a:t>aws</a:t>
          </a:r>
          <a:endParaRPr lang="de-AT" dirty="0"/>
        </a:p>
      </dgm:t>
    </dgm:pt>
    <dgm:pt modelId="{F850DC15-0E88-45A8-920A-4F5A1D476CA1}" type="parTrans" cxnId="{C150A568-30B0-4A44-9BEE-6F22FF1E2872}">
      <dgm:prSet/>
      <dgm:spPr/>
      <dgm:t>
        <a:bodyPr/>
        <a:lstStyle/>
        <a:p>
          <a:endParaRPr lang="de-AT"/>
        </a:p>
      </dgm:t>
    </dgm:pt>
    <dgm:pt modelId="{B40E4219-27CE-4E81-BDBB-AEDA0B4DE43A}" type="sibTrans" cxnId="{C150A568-30B0-4A44-9BEE-6F22FF1E2872}">
      <dgm:prSet/>
      <dgm:spPr/>
      <dgm:t>
        <a:bodyPr/>
        <a:lstStyle/>
        <a:p>
          <a:endParaRPr lang="de-AT"/>
        </a:p>
      </dgm:t>
    </dgm:pt>
    <dgm:pt modelId="{140F0077-8947-47FD-BD12-A2C4B493BB29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Prüfung </a:t>
          </a:r>
          <a:endParaRPr lang="de-AT" sz="1400" b="1" kern="1200" dirty="0">
            <a:solidFill>
              <a:srgbClr val="00377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F7C2228-0659-47C0-BBAB-FB4A62429FC8}" type="parTrans" cxnId="{74083DFA-D738-4B10-949B-244202CE46F0}">
      <dgm:prSet/>
      <dgm:spPr/>
      <dgm:t>
        <a:bodyPr/>
        <a:lstStyle/>
        <a:p>
          <a:endParaRPr lang="de-AT"/>
        </a:p>
      </dgm:t>
    </dgm:pt>
    <dgm:pt modelId="{78C4E1A9-5063-4813-AB5D-91420DAF1A0B}" type="sibTrans" cxnId="{74083DFA-D738-4B10-949B-244202CE46F0}">
      <dgm:prSet/>
      <dgm:spPr/>
      <dgm:t>
        <a:bodyPr/>
        <a:lstStyle/>
        <a:p>
          <a:endParaRPr lang="de-AT"/>
        </a:p>
      </dgm:t>
    </dgm:pt>
    <dgm:pt modelId="{B6D89AA9-B3C8-40E1-BE9D-18DB3328D987}">
      <dgm:prSet phldrT="[Text]" phldr="1"/>
      <dgm:spPr>
        <a:solidFill>
          <a:srgbClr val="00A5EF"/>
        </a:solidFill>
        <a:ln>
          <a:solidFill>
            <a:srgbClr val="00A5EF"/>
          </a:solidFill>
        </a:ln>
      </dgm:spPr>
      <dgm:t>
        <a:bodyPr/>
        <a:lstStyle/>
        <a:p>
          <a:endParaRPr lang="de-AT" dirty="0">
            <a:solidFill>
              <a:srgbClr val="00A5EF"/>
            </a:solidFill>
          </a:endParaRPr>
        </a:p>
      </dgm:t>
    </dgm:pt>
    <dgm:pt modelId="{466EF63E-A3EE-4C09-B6A7-8012BE223747}" type="parTrans" cxnId="{D756A611-9207-4F43-83BC-A095F0084397}">
      <dgm:prSet/>
      <dgm:spPr/>
      <dgm:t>
        <a:bodyPr/>
        <a:lstStyle/>
        <a:p>
          <a:endParaRPr lang="de-AT"/>
        </a:p>
      </dgm:t>
    </dgm:pt>
    <dgm:pt modelId="{55559FB6-E1D4-4E69-B5F3-4B74413874F4}" type="sibTrans" cxnId="{D756A611-9207-4F43-83BC-A095F0084397}">
      <dgm:prSet/>
      <dgm:spPr/>
      <dgm:t>
        <a:bodyPr/>
        <a:lstStyle/>
        <a:p>
          <a:endParaRPr lang="de-AT"/>
        </a:p>
      </dgm:t>
    </dgm:pt>
    <dgm:pt modelId="{7610FEDC-F544-4BDD-9CFE-C5DD2E30805F}">
      <dgm:prSet phldrT="[Text]" custT="1"/>
      <dgm:spPr>
        <a:ln>
          <a:solidFill>
            <a:srgbClr val="00A5EF"/>
          </a:solidFill>
        </a:ln>
      </dgm:spPr>
      <dgm:t>
        <a:bodyPr/>
        <a:lstStyle/>
        <a:p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Übermittlung Belege, Gehaltsnachweise</a:t>
          </a:r>
          <a:endParaRPr lang="de-AT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3933C2-876A-4915-9FD3-27437A83566F}" type="parTrans" cxnId="{5ECB9AFC-D416-47EC-ACFE-9729D3605C68}">
      <dgm:prSet/>
      <dgm:spPr/>
      <dgm:t>
        <a:bodyPr/>
        <a:lstStyle/>
        <a:p>
          <a:endParaRPr lang="de-AT"/>
        </a:p>
      </dgm:t>
    </dgm:pt>
    <dgm:pt modelId="{FCF5958A-7B7E-4843-A761-EE1457905B94}" type="sibTrans" cxnId="{5ECB9AFC-D416-47EC-ACFE-9729D3605C68}">
      <dgm:prSet/>
      <dgm:spPr/>
      <dgm:t>
        <a:bodyPr/>
        <a:lstStyle/>
        <a:p>
          <a:endParaRPr lang="de-AT"/>
        </a:p>
      </dgm:t>
    </dgm:pt>
    <dgm:pt modelId="{7F9EEB47-0088-459C-A6A3-5A16399D66A3}">
      <dgm:prSet phldrT="[Text]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de-DE" dirty="0">
              <a:solidFill>
                <a:schemeClr val="bg1"/>
              </a:solidFill>
            </a:rPr>
            <a:t>aws</a:t>
          </a:r>
          <a:endParaRPr lang="de-AT" dirty="0">
            <a:solidFill>
              <a:schemeClr val="bg1"/>
            </a:solidFill>
          </a:endParaRPr>
        </a:p>
      </dgm:t>
    </dgm:pt>
    <dgm:pt modelId="{1D7114FA-256F-4386-AFD3-C29F34516774}" type="parTrans" cxnId="{0CCE0015-C42A-4AEB-BCD5-CC341153E38C}">
      <dgm:prSet/>
      <dgm:spPr/>
      <dgm:t>
        <a:bodyPr/>
        <a:lstStyle/>
        <a:p>
          <a:endParaRPr lang="de-AT"/>
        </a:p>
      </dgm:t>
    </dgm:pt>
    <dgm:pt modelId="{75386942-9248-4191-A207-B24BA5233C16}" type="sibTrans" cxnId="{0CCE0015-C42A-4AEB-BCD5-CC341153E38C}">
      <dgm:prSet/>
      <dgm:spPr/>
      <dgm:t>
        <a:bodyPr/>
        <a:lstStyle/>
        <a:p>
          <a:endParaRPr lang="de-AT"/>
        </a:p>
      </dgm:t>
    </dgm:pt>
    <dgm:pt modelId="{A06BCE19-729F-4A9B-A1ED-A6F8CFE10A26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Prüfung und Auszahlung</a:t>
          </a:r>
          <a:endParaRPr lang="de-AT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B813D-CB6D-47FD-BFAA-8D3832EA080E}" type="parTrans" cxnId="{68A185C2-1DC4-482F-B8A2-6DF97670CAA8}">
      <dgm:prSet/>
      <dgm:spPr/>
      <dgm:t>
        <a:bodyPr/>
        <a:lstStyle/>
        <a:p>
          <a:endParaRPr lang="de-AT"/>
        </a:p>
      </dgm:t>
    </dgm:pt>
    <dgm:pt modelId="{10E1DC8F-9540-40B6-83B1-05C14D239EFF}" type="sibTrans" cxnId="{68A185C2-1DC4-482F-B8A2-6DF97670CAA8}">
      <dgm:prSet/>
      <dgm:spPr/>
      <dgm:t>
        <a:bodyPr/>
        <a:lstStyle/>
        <a:p>
          <a:endParaRPr lang="de-AT"/>
        </a:p>
      </dgm:t>
    </dgm:pt>
    <dgm:pt modelId="{63A31B1B-2516-4AA9-8A08-1972275CCD2C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Bekanntgabe Stichprobe und offener Fragen</a:t>
          </a:r>
          <a:endParaRPr lang="de-AT" sz="1400" b="1" kern="1200" dirty="0">
            <a:solidFill>
              <a:srgbClr val="00377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E52F919-2336-49EB-B32A-376DD5B0755C}" type="parTrans" cxnId="{1D7C0A38-00A1-40E9-B508-025F01CEAACF}">
      <dgm:prSet/>
      <dgm:spPr/>
      <dgm:t>
        <a:bodyPr/>
        <a:lstStyle/>
        <a:p>
          <a:endParaRPr lang="de-AT"/>
        </a:p>
      </dgm:t>
    </dgm:pt>
    <dgm:pt modelId="{729297A5-FB9A-4425-BCF0-5C8E46B191AF}" type="sibTrans" cxnId="{1D7C0A38-00A1-40E9-B508-025F01CEAACF}">
      <dgm:prSet/>
      <dgm:spPr/>
      <dgm:t>
        <a:bodyPr/>
        <a:lstStyle/>
        <a:p>
          <a:endParaRPr lang="de-AT"/>
        </a:p>
      </dgm:t>
    </dgm:pt>
    <dgm:pt modelId="{FEB38F78-5861-4E7F-A1AA-BA510238A8CC}" type="pres">
      <dgm:prSet presAssocID="{75132EE9-E863-41E1-9C88-71B04AD3F77F}" presName="linearFlow" presStyleCnt="0">
        <dgm:presLayoutVars>
          <dgm:dir/>
          <dgm:animLvl val="lvl"/>
          <dgm:resizeHandles val="exact"/>
        </dgm:presLayoutVars>
      </dgm:prSet>
      <dgm:spPr/>
    </dgm:pt>
    <dgm:pt modelId="{804A47EE-9C1A-46D2-9E06-D7CF95EC58A6}" type="pres">
      <dgm:prSet presAssocID="{4BA66C61-2801-4C3E-9572-EDE5DEE0735A}" presName="composite" presStyleCnt="0"/>
      <dgm:spPr/>
    </dgm:pt>
    <dgm:pt modelId="{4F88FD3B-038B-4915-B1F8-7EAB0CA90703}" type="pres">
      <dgm:prSet presAssocID="{4BA66C61-2801-4C3E-9572-EDE5DEE0735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FAE691B-5AEF-4AD2-95C7-A75B851ACF97}" type="pres">
      <dgm:prSet presAssocID="{4BA66C61-2801-4C3E-9572-EDE5DEE0735A}" presName="descendantText" presStyleLbl="alignAcc1" presStyleIdx="0" presStyleCnt="3">
        <dgm:presLayoutVars>
          <dgm:bulletEnabled val="1"/>
        </dgm:presLayoutVars>
      </dgm:prSet>
      <dgm:spPr/>
    </dgm:pt>
    <dgm:pt modelId="{40870198-443E-4E1A-A576-17575982A249}" type="pres">
      <dgm:prSet presAssocID="{B40E4219-27CE-4E81-BDBB-AEDA0B4DE43A}" presName="sp" presStyleCnt="0"/>
      <dgm:spPr/>
    </dgm:pt>
    <dgm:pt modelId="{5AD9F733-616C-4831-B590-2C09911A3E7C}" type="pres">
      <dgm:prSet presAssocID="{B6D89AA9-B3C8-40E1-BE9D-18DB3328D987}" presName="composite" presStyleCnt="0"/>
      <dgm:spPr/>
    </dgm:pt>
    <dgm:pt modelId="{49719496-01D7-4281-A778-22B5E06F66A7}" type="pres">
      <dgm:prSet presAssocID="{B6D89AA9-B3C8-40E1-BE9D-18DB3328D98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259F435-441C-4C68-BCFA-C22E2676AD49}" type="pres">
      <dgm:prSet presAssocID="{B6D89AA9-B3C8-40E1-BE9D-18DB3328D987}" presName="descendantText" presStyleLbl="alignAcc1" presStyleIdx="1" presStyleCnt="3">
        <dgm:presLayoutVars>
          <dgm:bulletEnabled val="1"/>
        </dgm:presLayoutVars>
      </dgm:prSet>
      <dgm:spPr/>
    </dgm:pt>
    <dgm:pt modelId="{5EE048E8-4192-434D-B17E-FAA2F4D9B344}" type="pres">
      <dgm:prSet presAssocID="{55559FB6-E1D4-4E69-B5F3-4B74413874F4}" presName="sp" presStyleCnt="0"/>
      <dgm:spPr/>
    </dgm:pt>
    <dgm:pt modelId="{18856335-1FE6-40EA-868D-75BF09ABBAF7}" type="pres">
      <dgm:prSet presAssocID="{7F9EEB47-0088-459C-A6A3-5A16399D66A3}" presName="composite" presStyleCnt="0"/>
      <dgm:spPr/>
    </dgm:pt>
    <dgm:pt modelId="{16BB7877-6329-46F7-8FD0-2D2B9B57FCB0}" type="pres">
      <dgm:prSet presAssocID="{7F9EEB47-0088-459C-A6A3-5A16399D66A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69C7118-3600-4D7D-8679-20A47682CD22}" type="pres">
      <dgm:prSet presAssocID="{7F9EEB47-0088-459C-A6A3-5A16399D66A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D3F0607-A64B-42E3-9D26-172B9AB2F9BA}" type="presOf" srcId="{63A31B1B-2516-4AA9-8A08-1972275CCD2C}" destId="{BFAE691B-5AEF-4AD2-95C7-A75B851ACF97}" srcOrd="0" destOrd="1" presId="urn:microsoft.com/office/officeart/2005/8/layout/chevron2"/>
    <dgm:cxn modelId="{D756A611-9207-4F43-83BC-A095F0084397}" srcId="{75132EE9-E863-41E1-9C88-71B04AD3F77F}" destId="{B6D89AA9-B3C8-40E1-BE9D-18DB3328D987}" srcOrd="1" destOrd="0" parTransId="{466EF63E-A3EE-4C09-B6A7-8012BE223747}" sibTransId="{55559FB6-E1D4-4E69-B5F3-4B74413874F4}"/>
    <dgm:cxn modelId="{0CCE0015-C42A-4AEB-BCD5-CC341153E38C}" srcId="{75132EE9-E863-41E1-9C88-71B04AD3F77F}" destId="{7F9EEB47-0088-459C-A6A3-5A16399D66A3}" srcOrd="2" destOrd="0" parTransId="{1D7114FA-256F-4386-AFD3-C29F34516774}" sibTransId="{75386942-9248-4191-A207-B24BA5233C16}"/>
    <dgm:cxn modelId="{12FF6D1A-71E2-4B83-A7AF-27C759A77D98}" type="presOf" srcId="{B6D89AA9-B3C8-40E1-BE9D-18DB3328D987}" destId="{49719496-01D7-4281-A778-22B5E06F66A7}" srcOrd="0" destOrd="0" presId="urn:microsoft.com/office/officeart/2005/8/layout/chevron2"/>
    <dgm:cxn modelId="{5A677222-5CE0-43A3-B97E-22B1F9DBA28C}" type="presOf" srcId="{75132EE9-E863-41E1-9C88-71B04AD3F77F}" destId="{FEB38F78-5861-4E7F-A1AA-BA510238A8CC}" srcOrd="0" destOrd="0" presId="urn:microsoft.com/office/officeart/2005/8/layout/chevron2"/>
    <dgm:cxn modelId="{1D7C0A38-00A1-40E9-B508-025F01CEAACF}" srcId="{4BA66C61-2801-4C3E-9572-EDE5DEE0735A}" destId="{63A31B1B-2516-4AA9-8A08-1972275CCD2C}" srcOrd="1" destOrd="0" parTransId="{BE52F919-2336-49EB-B32A-376DD5B0755C}" sibTransId="{729297A5-FB9A-4425-BCF0-5C8E46B191AF}"/>
    <dgm:cxn modelId="{C150A568-30B0-4A44-9BEE-6F22FF1E2872}" srcId="{75132EE9-E863-41E1-9C88-71B04AD3F77F}" destId="{4BA66C61-2801-4C3E-9572-EDE5DEE0735A}" srcOrd="0" destOrd="0" parTransId="{F850DC15-0E88-45A8-920A-4F5A1D476CA1}" sibTransId="{B40E4219-27CE-4E81-BDBB-AEDA0B4DE43A}"/>
    <dgm:cxn modelId="{BCC8F552-D21E-4699-81BD-A29D89B40543}" type="presOf" srcId="{7610FEDC-F544-4BDD-9CFE-C5DD2E30805F}" destId="{D259F435-441C-4C68-BCFA-C22E2676AD49}" srcOrd="0" destOrd="0" presId="urn:microsoft.com/office/officeart/2005/8/layout/chevron2"/>
    <dgm:cxn modelId="{C9B3F577-C81A-4E11-8792-5C0B5C5D0A18}" type="presOf" srcId="{A06BCE19-729F-4A9B-A1ED-A6F8CFE10A26}" destId="{669C7118-3600-4D7D-8679-20A47682CD22}" srcOrd="0" destOrd="0" presId="urn:microsoft.com/office/officeart/2005/8/layout/chevron2"/>
    <dgm:cxn modelId="{B5D301B4-C9D8-4762-A9BA-1E127E652C9F}" type="presOf" srcId="{4BA66C61-2801-4C3E-9572-EDE5DEE0735A}" destId="{4F88FD3B-038B-4915-B1F8-7EAB0CA90703}" srcOrd="0" destOrd="0" presId="urn:microsoft.com/office/officeart/2005/8/layout/chevron2"/>
    <dgm:cxn modelId="{68A185C2-1DC4-482F-B8A2-6DF97670CAA8}" srcId="{7F9EEB47-0088-459C-A6A3-5A16399D66A3}" destId="{A06BCE19-729F-4A9B-A1ED-A6F8CFE10A26}" srcOrd="0" destOrd="0" parTransId="{3FCB813D-CB6D-47FD-BFAA-8D3832EA080E}" sibTransId="{10E1DC8F-9540-40B6-83B1-05C14D239EFF}"/>
    <dgm:cxn modelId="{5A386FE1-CD1E-467B-8845-95D53FEB006D}" type="presOf" srcId="{140F0077-8947-47FD-BD12-A2C4B493BB29}" destId="{BFAE691B-5AEF-4AD2-95C7-A75B851ACF97}" srcOrd="0" destOrd="0" presId="urn:microsoft.com/office/officeart/2005/8/layout/chevron2"/>
    <dgm:cxn modelId="{3309A9E1-A277-49EE-A7CE-575F006F6F98}" type="presOf" srcId="{7F9EEB47-0088-459C-A6A3-5A16399D66A3}" destId="{16BB7877-6329-46F7-8FD0-2D2B9B57FCB0}" srcOrd="0" destOrd="0" presId="urn:microsoft.com/office/officeart/2005/8/layout/chevron2"/>
    <dgm:cxn modelId="{74083DFA-D738-4B10-949B-244202CE46F0}" srcId="{4BA66C61-2801-4C3E-9572-EDE5DEE0735A}" destId="{140F0077-8947-47FD-BD12-A2C4B493BB29}" srcOrd="0" destOrd="0" parTransId="{0F7C2228-0659-47C0-BBAB-FB4A62429FC8}" sibTransId="{78C4E1A9-5063-4813-AB5D-91420DAF1A0B}"/>
    <dgm:cxn modelId="{5ECB9AFC-D416-47EC-ACFE-9729D3605C68}" srcId="{B6D89AA9-B3C8-40E1-BE9D-18DB3328D987}" destId="{7610FEDC-F544-4BDD-9CFE-C5DD2E30805F}" srcOrd="0" destOrd="0" parTransId="{D13933C2-876A-4915-9FD3-27437A83566F}" sibTransId="{FCF5958A-7B7E-4843-A761-EE1457905B94}"/>
    <dgm:cxn modelId="{BDE4BB43-74F2-4345-978C-8F0947E88947}" type="presParOf" srcId="{FEB38F78-5861-4E7F-A1AA-BA510238A8CC}" destId="{804A47EE-9C1A-46D2-9E06-D7CF95EC58A6}" srcOrd="0" destOrd="0" presId="urn:microsoft.com/office/officeart/2005/8/layout/chevron2"/>
    <dgm:cxn modelId="{C67A58FA-D7C7-4676-A777-C4CAC5ECF05D}" type="presParOf" srcId="{804A47EE-9C1A-46D2-9E06-D7CF95EC58A6}" destId="{4F88FD3B-038B-4915-B1F8-7EAB0CA90703}" srcOrd="0" destOrd="0" presId="urn:microsoft.com/office/officeart/2005/8/layout/chevron2"/>
    <dgm:cxn modelId="{04B1090F-F171-40F5-B80B-5BCACEC52522}" type="presParOf" srcId="{804A47EE-9C1A-46D2-9E06-D7CF95EC58A6}" destId="{BFAE691B-5AEF-4AD2-95C7-A75B851ACF97}" srcOrd="1" destOrd="0" presId="urn:microsoft.com/office/officeart/2005/8/layout/chevron2"/>
    <dgm:cxn modelId="{C7E5D85C-E4CE-474C-9386-E2D45C94F579}" type="presParOf" srcId="{FEB38F78-5861-4E7F-A1AA-BA510238A8CC}" destId="{40870198-443E-4E1A-A576-17575982A249}" srcOrd="1" destOrd="0" presId="urn:microsoft.com/office/officeart/2005/8/layout/chevron2"/>
    <dgm:cxn modelId="{B3748C3B-CA06-4C24-84A4-9FEF04149465}" type="presParOf" srcId="{FEB38F78-5861-4E7F-A1AA-BA510238A8CC}" destId="{5AD9F733-616C-4831-B590-2C09911A3E7C}" srcOrd="2" destOrd="0" presId="urn:microsoft.com/office/officeart/2005/8/layout/chevron2"/>
    <dgm:cxn modelId="{B9EAC7A8-EEB8-4A82-AC6E-6664B13A8937}" type="presParOf" srcId="{5AD9F733-616C-4831-B590-2C09911A3E7C}" destId="{49719496-01D7-4281-A778-22B5E06F66A7}" srcOrd="0" destOrd="0" presId="urn:microsoft.com/office/officeart/2005/8/layout/chevron2"/>
    <dgm:cxn modelId="{18055CBE-F7CB-44C8-9453-326894A1A200}" type="presParOf" srcId="{5AD9F733-616C-4831-B590-2C09911A3E7C}" destId="{D259F435-441C-4C68-BCFA-C22E2676AD49}" srcOrd="1" destOrd="0" presId="urn:microsoft.com/office/officeart/2005/8/layout/chevron2"/>
    <dgm:cxn modelId="{CD6C882C-DB1D-4571-B7F2-A3D278735BBE}" type="presParOf" srcId="{FEB38F78-5861-4E7F-A1AA-BA510238A8CC}" destId="{5EE048E8-4192-434D-B17E-FAA2F4D9B344}" srcOrd="3" destOrd="0" presId="urn:microsoft.com/office/officeart/2005/8/layout/chevron2"/>
    <dgm:cxn modelId="{CB7B4375-DD97-4D72-ACD5-0A3533061777}" type="presParOf" srcId="{FEB38F78-5861-4E7F-A1AA-BA510238A8CC}" destId="{18856335-1FE6-40EA-868D-75BF09ABBAF7}" srcOrd="4" destOrd="0" presId="urn:microsoft.com/office/officeart/2005/8/layout/chevron2"/>
    <dgm:cxn modelId="{DD008B8D-1405-49EB-A823-A9881A861BD5}" type="presParOf" srcId="{18856335-1FE6-40EA-868D-75BF09ABBAF7}" destId="{16BB7877-6329-46F7-8FD0-2D2B9B57FCB0}" srcOrd="0" destOrd="0" presId="urn:microsoft.com/office/officeart/2005/8/layout/chevron2"/>
    <dgm:cxn modelId="{0EB9514F-51B3-4C3B-911A-90A08306D1B9}" type="presParOf" srcId="{18856335-1FE6-40EA-868D-75BF09ABBAF7}" destId="{669C7118-3600-4D7D-8679-20A47682CD22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132EE9-E863-41E1-9C88-71B04AD3F77F}" type="doc">
      <dgm:prSet loTypeId="urn:microsoft.com/office/officeart/2005/8/layout/chevron2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de-AT"/>
        </a:p>
      </dgm:t>
    </dgm:pt>
    <dgm:pt modelId="{4BA66C61-2801-4C3E-9572-EDE5DEE0735A}">
      <dgm:prSet phldrT="[Text]"/>
      <dgm:spPr>
        <a:solidFill>
          <a:srgbClr val="002060"/>
        </a:solidFill>
      </dgm:spPr>
      <dgm:t>
        <a:bodyPr/>
        <a:lstStyle/>
        <a:p>
          <a:r>
            <a:rPr lang="de-DE" dirty="0"/>
            <a:t>aws</a:t>
          </a:r>
          <a:endParaRPr lang="de-AT" dirty="0"/>
        </a:p>
      </dgm:t>
    </dgm:pt>
    <dgm:pt modelId="{F850DC15-0E88-45A8-920A-4F5A1D476CA1}" type="parTrans" cxnId="{C150A568-30B0-4A44-9BEE-6F22FF1E2872}">
      <dgm:prSet/>
      <dgm:spPr/>
      <dgm:t>
        <a:bodyPr/>
        <a:lstStyle/>
        <a:p>
          <a:endParaRPr lang="de-AT"/>
        </a:p>
      </dgm:t>
    </dgm:pt>
    <dgm:pt modelId="{B40E4219-27CE-4E81-BDBB-AEDA0B4DE43A}" type="sibTrans" cxnId="{C150A568-30B0-4A44-9BEE-6F22FF1E2872}">
      <dgm:prSet/>
      <dgm:spPr/>
      <dgm:t>
        <a:bodyPr/>
        <a:lstStyle/>
        <a:p>
          <a:endParaRPr lang="de-AT"/>
        </a:p>
      </dgm:t>
    </dgm:pt>
    <dgm:pt modelId="{140F0077-8947-47FD-BD12-A2C4B493BB29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Prüfung und Auszahlung</a:t>
          </a:r>
          <a:endParaRPr lang="de-AT" sz="1400" b="1" kern="1200" dirty="0">
            <a:solidFill>
              <a:srgbClr val="00377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F7C2228-0659-47C0-BBAB-FB4A62429FC8}" type="parTrans" cxnId="{74083DFA-D738-4B10-949B-244202CE46F0}">
      <dgm:prSet/>
      <dgm:spPr/>
      <dgm:t>
        <a:bodyPr/>
        <a:lstStyle/>
        <a:p>
          <a:endParaRPr lang="de-AT"/>
        </a:p>
      </dgm:t>
    </dgm:pt>
    <dgm:pt modelId="{78C4E1A9-5063-4813-AB5D-91420DAF1A0B}" type="sibTrans" cxnId="{74083DFA-D738-4B10-949B-244202CE46F0}">
      <dgm:prSet/>
      <dgm:spPr/>
      <dgm:t>
        <a:bodyPr/>
        <a:lstStyle/>
        <a:p>
          <a:endParaRPr lang="de-AT"/>
        </a:p>
      </dgm:t>
    </dgm:pt>
    <dgm:pt modelId="{B6D89AA9-B3C8-40E1-BE9D-18DB3328D987}">
      <dgm:prSet phldrT="[Text]" phldr="1"/>
      <dgm:spPr>
        <a:solidFill>
          <a:srgbClr val="00A5EF"/>
        </a:solidFill>
        <a:ln>
          <a:solidFill>
            <a:srgbClr val="00A5EF"/>
          </a:solidFill>
        </a:ln>
      </dgm:spPr>
      <dgm:t>
        <a:bodyPr/>
        <a:lstStyle/>
        <a:p>
          <a:endParaRPr lang="de-AT" dirty="0">
            <a:solidFill>
              <a:srgbClr val="00A5EF"/>
            </a:solidFill>
          </a:endParaRPr>
        </a:p>
      </dgm:t>
    </dgm:pt>
    <dgm:pt modelId="{466EF63E-A3EE-4C09-B6A7-8012BE223747}" type="parTrans" cxnId="{D756A611-9207-4F43-83BC-A095F0084397}">
      <dgm:prSet/>
      <dgm:spPr/>
      <dgm:t>
        <a:bodyPr/>
        <a:lstStyle/>
        <a:p>
          <a:endParaRPr lang="de-AT"/>
        </a:p>
      </dgm:t>
    </dgm:pt>
    <dgm:pt modelId="{55559FB6-E1D4-4E69-B5F3-4B74413874F4}" type="sibTrans" cxnId="{D756A611-9207-4F43-83BC-A095F0084397}">
      <dgm:prSet/>
      <dgm:spPr/>
      <dgm:t>
        <a:bodyPr/>
        <a:lstStyle/>
        <a:p>
          <a:endParaRPr lang="de-AT"/>
        </a:p>
      </dgm:t>
    </dgm:pt>
    <dgm:pt modelId="{7610FEDC-F544-4BDD-9CFE-C5DD2E30805F}">
      <dgm:prSet phldrT="[Text]" custT="1"/>
      <dgm:spPr>
        <a:ln>
          <a:solidFill>
            <a:srgbClr val="00A5EF"/>
          </a:solidFill>
        </a:ln>
      </dgm:spPr>
      <dgm:t>
        <a:bodyPr/>
        <a:lstStyle/>
        <a:p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Zwischenbericht </a:t>
          </a:r>
          <a:r>
            <a:rPr lang="de-DE" sz="1400" b="0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de-DE" sz="1400" b="0" kern="1200" dirty="0">
              <a:latin typeface="Arial" panose="020B0604020202020204" pitchFamily="34" charset="0"/>
              <a:cs typeface="Arial" panose="020B0604020202020204" pitchFamily="34" charset="0"/>
            </a:rPr>
            <a:t>L</a:t>
          </a: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aufzeit &gt; 6 Monate)</a:t>
          </a:r>
          <a:endParaRPr lang="de-AT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3933C2-876A-4915-9FD3-27437A83566F}" type="parTrans" cxnId="{5ECB9AFC-D416-47EC-ACFE-9729D3605C68}">
      <dgm:prSet/>
      <dgm:spPr/>
      <dgm:t>
        <a:bodyPr/>
        <a:lstStyle/>
        <a:p>
          <a:endParaRPr lang="de-AT"/>
        </a:p>
      </dgm:t>
    </dgm:pt>
    <dgm:pt modelId="{FCF5958A-7B7E-4843-A761-EE1457905B94}" type="sibTrans" cxnId="{5ECB9AFC-D416-47EC-ACFE-9729D3605C68}">
      <dgm:prSet/>
      <dgm:spPr/>
      <dgm:t>
        <a:bodyPr/>
        <a:lstStyle/>
        <a:p>
          <a:endParaRPr lang="de-AT"/>
        </a:p>
      </dgm:t>
    </dgm:pt>
    <dgm:pt modelId="{7F9EEB47-0088-459C-A6A3-5A16399D66A3}">
      <dgm:prSet phldrT="[Text]" phldr="1"/>
      <dgm:spPr>
        <a:solidFill>
          <a:srgbClr val="00A5EF"/>
        </a:solidFill>
        <a:ln>
          <a:solidFill>
            <a:srgbClr val="00A5EF"/>
          </a:solidFill>
        </a:ln>
      </dgm:spPr>
      <dgm:t>
        <a:bodyPr/>
        <a:lstStyle/>
        <a:p>
          <a:endParaRPr lang="de-AT" dirty="0">
            <a:solidFill>
              <a:srgbClr val="00A5EF"/>
            </a:solidFill>
          </a:endParaRPr>
        </a:p>
      </dgm:t>
    </dgm:pt>
    <dgm:pt modelId="{1D7114FA-256F-4386-AFD3-C29F34516774}" type="parTrans" cxnId="{0CCE0015-C42A-4AEB-BCD5-CC341153E38C}">
      <dgm:prSet/>
      <dgm:spPr/>
      <dgm:t>
        <a:bodyPr/>
        <a:lstStyle/>
        <a:p>
          <a:endParaRPr lang="de-AT"/>
        </a:p>
      </dgm:t>
    </dgm:pt>
    <dgm:pt modelId="{75386942-9248-4191-A207-B24BA5233C16}" type="sibTrans" cxnId="{0CCE0015-C42A-4AEB-BCD5-CC341153E38C}">
      <dgm:prSet/>
      <dgm:spPr/>
      <dgm:t>
        <a:bodyPr/>
        <a:lstStyle/>
        <a:p>
          <a:endParaRPr lang="de-AT"/>
        </a:p>
      </dgm:t>
    </dgm:pt>
    <dgm:pt modelId="{A06BCE19-729F-4A9B-A1ED-A6F8CFE10A26}">
      <dgm:prSet phldrT="[Text]" custT="1"/>
      <dgm:spPr>
        <a:ln>
          <a:solidFill>
            <a:srgbClr val="00A5EF"/>
          </a:solidFill>
        </a:ln>
      </dgm:spPr>
      <dgm:t>
        <a:bodyPr/>
        <a:lstStyle/>
        <a:p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2.Tranche </a:t>
          </a: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(Endbericht/Kostennachweis/Stundenlisten)</a:t>
          </a:r>
          <a:endParaRPr lang="de-AT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B813D-CB6D-47FD-BFAA-8D3832EA080E}" type="parTrans" cxnId="{68A185C2-1DC4-482F-B8A2-6DF97670CAA8}">
      <dgm:prSet/>
      <dgm:spPr/>
      <dgm:t>
        <a:bodyPr/>
        <a:lstStyle/>
        <a:p>
          <a:endParaRPr lang="de-AT"/>
        </a:p>
      </dgm:t>
    </dgm:pt>
    <dgm:pt modelId="{10E1DC8F-9540-40B6-83B1-05C14D239EFF}" type="sibTrans" cxnId="{68A185C2-1DC4-482F-B8A2-6DF97670CAA8}">
      <dgm:prSet/>
      <dgm:spPr/>
      <dgm:t>
        <a:bodyPr/>
        <a:lstStyle/>
        <a:p>
          <a:endParaRPr lang="de-AT"/>
        </a:p>
      </dgm:t>
    </dgm:pt>
    <dgm:pt modelId="{FEB38F78-5861-4E7F-A1AA-BA510238A8CC}" type="pres">
      <dgm:prSet presAssocID="{75132EE9-E863-41E1-9C88-71B04AD3F77F}" presName="linearFlow" presStyleCnt="0">
        <dgm:presLayoutVars>
          <dgm:dir/>
          <dgm:animLvl val="lvl"/>
          <dgm:resizeHandles val="exact"/>
        </dgm:presLayoutVars>
      </dgm:prSet>
      <dgm:spPr/>
    </dgm:pt>
    <dgm:pt modelId="{804A47EE-9C1A-46D2-9E06-D7CF95EC58A6}" type="pres">
      <dgm:prSet presAssocID="{4BA66C61-2801-4C3E-9572-EDE5DEE0735A}" presName="composite" presStyleCnt="0"/>
      <dgm:spPr/>
    </dgm:pt>
    <dgm:pt modelId="{4F88FD3B-038B-4915-B1F8-7EAB0CA90703}" type="pres">
      <dgm:prSet presAssocID="{4BA66C61-2801-4C3E-9572-EDE5DEE0735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FAE691B-5AEF-4AD2-95C7-A75B851ACF97}" type="pres">
      <dgm:prSet presAssocID="{4BA66C61-2801-4C3E-9572-EDE5DEE0735A}" presName="descendantText" presStyleLbl="alignAcc1" presStyleIdx="0" presStyleCnt="3">
        <dgm:presLayoutVars>
          <dgm:bulletEnabled val="1"/>
        </dgm:presLayoutVars>
      </dgm:prSet>
      <dgm:spPr/>
    </dgm:pt>
    <dgm:pt modelId="{40870198-443E-4E1A-A576-17575982A249}" type="pres">
      <dgm:prSet presAssocID="{B40E4219-27CE-4E81-BDBB-AEDA0B4DE43A}" presName="sp" presStyleCnt="0"/>
      <dgm:spPr/>
    </dgm:pt>
    <dgm:pt modelId="{5AD9F733-616C-4831-B590-2C09911A3E7C}" type="pres">
      <dgm:prSet presAssocID="{B6D89AA9-B3C8-40E1-BE9D-18DB3328D987}" presName="composite" presStyleCnt="0"/>
      <dgm:spPr/>
    </dgm:pt>
    <dgm:pt modelId="{49719496-01D7-4281-A778-22B5E06F66A7}" type="pres">
      <dgm:prSet presAssocID="{B6D89AA9-B3C8-40E1-BE9D-18DB3328D987}" presName="parentText" presStyleLbl="alignNode1" presStyleIdx="1" presStyleCnt="3" custLinFactNeighborY="130">
        <dgm:presLayoutVars>
          <dgm:chMax val="1"/>
          <dgm:bulletEnabled val="1"/>
        </dgm:presLayoutVars>
      </dgm:prSet>
      <dgm:spPr/>
    </dgm:pt>
    <dgm:pt modelId="{D259F435-441C-4C68-BCFA-C22E2676AD49}" type="pres">
      <dgm:prSet presAssocID="{B6D89AA9-B3C8-40E1-BE9D-18DB3328D987}" presName="descendantText" presStyleLbl="alignAcc1" presStyleIdx="1" presStyleCnt="3" custLinFactNeighborY="200">
        <dgm:presLayoutVars>
          <dgm:bulletEnabled val="1"/>
        </dgm:presLayoutVars>
      </dgm:prSet>
      <dgm:spPr/>
    </dgm:pt>
    <dgm:pt modelId="{5EE048E8-4192-434D-B17E-FAA2F4D9B344}" type="pres">
      <dgm:prSet presAssocID="{55559FB6-E1D4-4E69-B5F3-4B74413874F4}" presName="sp" presStyleCnt="0"/>
      <dgm:spPr/>
    </dgm:pt>
    <dgm:pt modelId="{18856335-1FE6-40EA-868D-75BF09ABBAF7}" type="pres">
      <dgm:prSet presAssocID="{7F9EEB47-0088-459C-A6A3-5A16399D66A3}" presName="composite" presStyleCnt="0"/>
      <dgm:spPr/>
    </dgm:pt>
    <dgm:pt modelId="{16BB7877-6329-46F7-8FD0-2D2B9B57FCB0}" type="pres">
      <dgm:prSet presAssocID="{7F9EEB47-0088-459C-A6A3-5A16399D66A3}" presName="parentText" presStyleLbl="alignNode1" presStyleIdx="2" presStyleCnt="3" custLinFactNeighborY="130">
        <dgm:presLayoutVars>
          <dgm:chMax val="1"/>
          <dgm:bulletEnabled val="1"/>
        </dgm:presLayoutVars>
      </dgm:prSet>
      <dgm:spPr/>
    </dgm:pt>
    <dgm:pt modelId="{669C7118-3600-4D7D-8679-20A47682CD22}" type="pres">
      <dgm:prSet presAssocID="{7F9EEB47-0088-459C-A6A3-5A16399D66A3}" presName="descendantText" presStyleLbl="alignAcc1" presStyleIdx="2" presStyleCnt="3" custLinFactNeighborY="200">
        <dgm:presLayoutVars>
          <dgm:bulletEnabled val="1"/>
        </dgm:presLayoutVars>
      </dgm:prSet>
      <dgm:spPr/>
    </dgm:pt>
  </dgm:ptLst>
  <dgm:cxnLst>
    <dgm:cxn modelId="{D756A611-9207-4F43-83BC-A095F0084397}" srcId="{75132EE9-E863-41E1-9C88-71B04AD3F77F}" destId="{B6D89AA9-B3C8-40E1-BE9D-18DB3328D987}" srcOrd="1" destOrd="0" parTransId="{466EF63E-A3EE-4C09-B6A7-8012BE223747}" sibTransId="{55559FB6-E1D4-4E69-B5F3-4B74413874F4}"/>
    <dgm:cxn modelId="{0CCE0015-C42A-4AEB-BCD5-CC341153E38C}" srcId="{75132EE9-E863-41E1-9C88-71B04AD3F77F}" destId="{7F9EEB47-0088-459C-A6A3-5A16399D66A3}" srcOrd="2" destOrd="0" parTransId="{1D7114FA-256F-4386-AFD3-C29F34516774}" sibTransId="{75386942-9248-4191-A207-B24BA5233C16}"/>
    <dgm:cxn modelId="{12FF6D1A-71E2-4B83-A7AF-27C759A77D98}" type="presOf" srcId="{B6D89AA9-B3C8-40E1-BE9D-18DB3328D987}" destId="{49719496-01D7-4281-A778-22B5E06F66A7}" srcOrd="0" destOrd="0" presId="urn:microsoft.com/office/officeart/2005/8/layout/chevron2"/>
    <dgm:cxn modelId="{5A677222-5CE0-43A3-B97E-22B1F9DBA28C}" type="presOf" srcId="{75132EE9-E863-41E1-9C88-71B04AD3F77F}" destId="{FEB38F78-5861-4E7F-A1AA-BA510238A8CC}" srcOrd="0" destOrd="0" presId="urn:microsoft.com/office/officeart/2005/8/layout/chevron2"/>
    <dgm:cxn modelId="{C150A568-30B0-4A44-9BEE-6F22FF1E2872}" srcId="{75132EE9-E863-41E1-9C88-71B04AD3F77F}" destId="{4BA66C61-2801-4C3E-9572-EDE5DEE0735A}" srcOrd="0" destOrd="0" parTransId="{F850DC15-0E88-45A8-920A-4F5A1D476CA1}" sibTransId="{B40E4219-27CE-4E81-BDBB-AEDA0B4DE43A}"/>
    <dgm:cxn modelId="{BCC8F552-D21E-4699-81BD-A29D89B40543}" type="presOf" srcId="{7610FEDC-F544-4BDD-9CFE-C5DD2E30805F}" destId="{D259F435-441C-4C68-BCFA-C22E2676AD49}" srcOrd="0" destOrd="0" presId="urn:microsoft.com/office/officeart/2005/8/layout/chevron2"/>
    <dgm:cxn modelId="{C9B3F577-C81A-4E11-8792-5C0B5C5D0A18}" type="presOf" srcId="{A06BCE19-729F-4A9B-A1ED-A6F8CFE10A26}" destId="{669C7118-3600-4D7D-8679-20A47682CD22}" srcOrd="0" destOrd="0" presId="urn:microsoft.com/office/officeart/2005/8/layout/chevron2"/>
    <dgm:cxn modelId="{B5D301B4-C9D8-4762-A9BA-1E127E652C9F}" type="presOf" srcId="{4BA66C61-2801-4C3E-9572-EDE5DEE0735A}" destId="{4F88FD3B-038B-4915-B1F8-7EAB0CA90703}" srcOrd="0" destOrd="0" presId="urn:microsoft.com/office/officeart/2005/8/layout/chevron2"/>
    <dgm:cxn modelId="{68A185C2-1DC4-482F-B8A2-6DF97670CAA8}" srcId="{7F9EEB47-0088-459C-A6A3-5A16399D66A3}" destId="{A06BCE19-729F-4A9B-A1ED-A6F8CFE10A26}" srcOrd="0" destOrd="0" parTransId="{3FCB813D-CB6D-47FD-BFAA-8D3832EA080E}" sibTransId="{10E1DC8F-9540-40B6-83B1-05C14D239EFF}"/>
    <dgm:cxn modelId="{5A386FE1-CD1E-467B-8845-95D53FEB006D}" type="presOf" srcId="{140F0077-8947-47FD-BD12-A2C4B493BB29}" destId="{BFAE691B-5AEF-4AD2-95C7-A75B851ACF97}" srcOrd="0" destOrd="0" presId="urn:microsoft.com/office/officeart/2005/8/layout/chevron2"/>
    <dgm:cxn modelId="{3309A9E1-A277-49EE-A7CE-575F006F6F98}" type="presOf" srcId="{7F9EEB47-0088-459C-A6A3-5A16399D66A3}" destId="{16BB7877-6329-46F7-8FD0-2D2B9B57FCB0}" srcOrd="0" destOrd="0" presId="urn:microsoft.com/office/officeart/2005/8/layout/chevron2"/>
    <dgm:cxn modelId="{74083DFA-D738-4B10-949B-244202CE46F0}" srcId="{4BA66C61-2801-4C3E-9572-EDE5DEE0735A}" destId="{140F0077-8947-47FD-BD12-A2C4B493BB29}" srcOrd="0" destOrd="0" parTransId="{0F7C2228-0659-47C0-BBAB-FB4A62429FC8}" sibTransId="{78C4E1A9-5063-4813-AB5D-91420DAF1A0B}"/>
    <dgm:cxn modelId="{5ECB9AFC-D416-47EC-ACFE-9729D3605C68}" srcId="{B6D89AA9-B3C8-40E1-BE9D-18DB3328D987}" destId="{7610FEDC-F544-4BDD-9CFE-C5DD2E30805F}" srcOrd="0" destOrd="0" parTransId="{D13933C2-876A-4915-9FD3-27437A83566F}" sibTransId="{FCF5958A-7B7E-4843-A761-EE1457905B94}"/>
    <dgm:cxn modelId="{BDE4BB43-74F2-4345-978C-8F0947E88947}" type="presParOf" srcId="{FEB38F78-5861-4E7F-A1AA-BA510238A8CC}" destId="{804A47EE-9C1A-46D2-9E06-D7CF95EC58A6}" srcOrd="0" destOrd="0" presId="urn:microsoft.com/office/officeart/2005/8/layout/chevron2"/>
    <dgm:cxn modelId="{C67A58FA-D7C7-4676-A777-C4CAC5ECF05D}" type="presParOf" srcId="{804A47EE-9C1A-46D2-9E06-D7CF95EC58A6}" destId="{4F88FD3B-038B-4915-B1F8-7EAB0CA90703}" srcOrd="0" destOrd="0" presId="urn:microsoft.com/office/officeart/2005/8/layout/chevron2"/>
    <dgm:cxn modelId="{04B1090F-F171-40F5-B80B-5BCACEC52522}" type="presParOf" srcId="{804A47EE-9C1A-46D2-9E06-D7CF95EC58A6}" destId="{BFAE691B-5AEF-4AD2-95C7-A75B851ACF97}" srcOrd="1" destOrd="0" presId="urn:microsoft.com/office/officeart/2005/8/layout/chevron2"/>
    <dgm:cxn modelId="{C7E5D85C-E4CE-474C-9386-E2D45C94F579}" type="presParOf" srcId="{FEB38F78-5861-4E7F-A1AA-BA510238A8CC}" destId="{40870198-443E-4E1A-A576-17575982A249}" srcOrd="1" destOrd="0" presId="urn:microsoft.com/office/officeart/2005/8/layout/chevron2"/>
    <dgm:cxn modelId="{B3748C3B-CA06-4C24-84A4-9FEF04149465}" type="presParOf" srcId="{FEB38F78-5861-4E7F-A1AA-BA510238A8CC}" destId="{5AD9F733-616C-4831-B590-2C09911A3E7C}" srcOrd="2" destOrd="0" presId="urn:microsoft.com/office/officeart/2005/8/layout/chevron2"/>
    <dgm:cxn modelId="{B9EAC7A8-EEB8-4A82-AC6E-6664B13A8937}" type="presParOf" srcId="{5AD9F733-616C-4831-B590-2C09911A3E7C}" destId="{49719496-01D7-4281-A778-22B5E06F66A7}" srcOrd="0" destOrd="0" presId="urn:microsoft.com/office/officeart/2005/8/layout/chevron2"/>
    <dgm:cxn modelId="{18055CBE-F7CB-44C8-9453-326894A1A200}" type="presParOf" srcId="{5AD9F733-616C-4831-B590-2C09911A3E7C}" destId="{D259F435-441C-4C68-BCFA-C22E2676AD49}" srcOrd="1" destOrd="0" presId="urn:microsoft.com/office/officeart/2005/8/layout/chevron2"/>
    <dgm:cxn modelId="{CD6C882C-DB1D-4571-B7F2-A3D278735BBE}" type="presParOf" srcId="{FEB38F78-5861-4E7F-A1AA-BA510238A8CC}" destId="{5EE048E8-4192-434D-B17E-FAA2F4D9B344}" srcOrd="3" destOrd="0" presId="urn:microsoft.com/office/officeart/2005/8/layout/chevron2"/>
    <dgm:cxn modelId="{CB7B4375-DD97-4D72-ACD5-0A3533061777}" type="presParOf" srcId="{FEB38F78-5861-4E7F-A1AA-BA510238A8CC}" destId="{18856335-1FE6-40EA-868D-75BF09ABBAF7}" srcOrd="4" destOrd="0" presId="urn:microsoft.com/office/officeart/2005/8/layout/chevron2"/>
    <dgm:cxn modelId="{DD008B8D-1405-49EB-A823-A9881A861BD5}" type="presParOf" srcId="{18856335-1FE6-40EA-868D-75BF09ABBAF7}" destId="{16BB7877-6329-46F7-8FD0-2D2B9B57FCB0}" srcOrd="0" destOrd="0" presId="urn:microsoft.com/office/officeart/2005/8/layout/chevron2"/>
    <dgm:cxn modelId="{0EB9514F-51B3-4C3B-911A-90A08306D1B9}" type="presParOf" srcId="{18856335-1FE6-40EA-868D-75BF09ABBAF7}" destId="{669C7118-3600-4D7D-8679-20A47682CD22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8FD3B-038B-4915-B1F8-7EAB0CA90703}">
      <dsp:nvSpPr>
        <dsp:cNvPr id="0" name=""/>
        <dsp:cNvSpPr/>
      </dsp:nvSpPr>
      <dsp:spPr>
        <a:xfrm rot="5400000">
          <a:off x="-123753" y="124825"/>
          <a:ext cx="825025" cy="577517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aws</a:t>
          </a:r>
          <a:endParaRPr lang="de-AT" sz="1600" kern="1200" dirty="0"/>
        </a:p>
      </dsp:txBody>
      <dsp:txXfrm rot="-5400000">
        <a:off x="2" y="289830"/>
        <a:ext cx="577517" cy="247508"/>
      </dsp:txXfrm>
    </dsp:sp>
    <dsp:sp modelId="{BFAE691B-5AEF-4AD2-95C7-A75B851ACF97}">
      <dsp:nvSpPr>
        <dsp:cNvPr id="0" name=""/>
        <dsp:cNvSpPr/>
      </dsp:nvSpPr>
      <dsp:spPr>
        <a:xfrm rot="5400000">
          <a:off x="2204271" y="-1625681"/>
          <a:ext cx="536266" cy="3789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Ausstellung</a:t>
          </a: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Förderungsanbot</a:t>
          </a:r>
          <a:endParaRPr lang="de-AT" sz="1400" b="1" kern="1200" dirty="0">
            <a:solidFill>
              <a:srgbClr val="00377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577518" y="27250"/>
        <a:ext cx="3763595" cy="483910"/>
      </dsp:txXfrm>
    </dsp:sp>
    <dsp:sp modelId="{49719496-01D7-4281-A778-22B5E06F66A7}">
      <dsp:nvSpPr>
        <dsp:cNvPr id="0" name=""/>
        <dsp:cNvSpPr/>
      </dsp:nvSpPr>
      <dsp:spPr>
        <a:xfrm rot="5400000">
          <a:off x="-123753" y="777667"/>
          <a:ext cx="825025" cy="577517"/>
        </a:xfrm>
        <a:prstGeom prst="chevron">
          <a:avLst/>
        </a:prstGeom>
        <a:solidFill>
          <a:srgbClr val="00A5EF"/>
        </a:solidFill>
        <a:ln w="25400" cap="flat" cmpd="sng" algn="ctr">
          <a:solidFill>
            <a:srgbClr val="00A5E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600" kern="1200" dirty="0">
            <a:solidFill>
              <a:srgbClr val="00A5EF"/>
            </a:solidFill>
          </a:endParaRPr>
        </a:p>
      </dsp:txBody>
      <dsp:txXfrm rot="-5400000">
        <a:off x="2" y="942672"/>
        <a:ext cx="577517" cy="247508"/>
      </dsp:txXfrm>
    </dsp:sp>
    <dsp:sp modelId="{D259F435-441C-4C68-BCFA-C22E2676AD49}">
      <dsp:nvSpPr>
        <dsp:cNvPr id="0" name=""/>
        <dsp:cNvSpPr/>
      </dsp:nvSpPr>
      <dsp:spPr>
        <a:xfrm rot="5400000">
          <a:off x="2204271" y="-972839"/>
          <a:ext cx="536266" cy="3789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5E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Annahme</a:t>
          </a:r>
          <a:r>
            <a:rPr lang="de-DE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Förderungsanbot</a:t>
          </a:r>
          <a:endParaRPr lang="de-AT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77518" y="680092"/>
        <a:ext cx="3763595" cy="483910"/>
      </dsp:txXfrm>
    </dsp:sp>
    <dsp:sp modelId="{16BB7877-6329-46F7-8FD0-2D2B9B57FCB0}">
      <dsp:nvSpPr>
        <dsp:cNvPr id="0" name=""/>
        <dsp:cNvSpPr/>
      </dsp:nvSpPr>
      <dsp:spPr>
        <a:xfrm rot="5400000">
          <a:off x="-123753" y="1429436"/>
          <a:ext cx="825025" cy="577517"/>
        </a:xfrm>
        <a:prstGeom prst="chevron">
          <a:avLst/>
        </a:prstGeom>
        <a:solidFill>
          <a:srgbClr val="00A5EF"/>
        </a:solidFill>
        <a:ln w="25400" cap="flat" cmpd="sng" algn="ctr">
          <a:solidFill>
            <a:srgbClr val="00A5E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600" kern="1200" dirty="0">
            <a:solidFill>
              <a:srgbClr val="00A5EF"/>
            </a:solidFill>
          </a:endParaRPr>
        </a:p>
      </dsp:txBody>
      <dsp:txXfrm rot="-5400000">
        <a:off x="2" y="1594441"/>
        <a:ext cx="577517" cy="247508"/>
      </dsp:txXfrm>
    </dsp:sp>
    <dsp:sp modelId="{669C7118-3600-4D7D-8679-20A47682CD22}">
      <dsp:nvSpPr>
        <dsp:cNvPr id="0" name=""/>
        <dsp:cNvSpPr/>
      </dsp:nvSpPr>
      <dsp:spPr>
        <a:xfrm rot="5400000">
          <a:off x="2204271" y="-321069"/>
          <a:ext cx="536266" cy="3789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5E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1.Tranche </a:t>
          </a:r>
          <a:r>
            <a:rPr lang="de-DE" sz="1400" b="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de-DE" sz="1400" b="0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Vorhabenstart</a:t>
          </a:r>
          <a:r>
            <a:rPr lang="de-DE" sz="1400" b="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de-AT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77518" y="1331862"/>
        <a:ext cx="3763595" cy="483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8FD3B-038B-4915-B1F8-7EAB0CA90703}">
      <dsp:nvSpPr>
        <dsp:cNvPr id="0" name=""/>
        <dsp:cNvSpPr/>
      </dsp:nvSpPr>
      <dsp:spPr>
        <a:xfrm rot="5400000">
          <a:off x="-123753" y="124825"/>
          <a:ext cx="825025" cy="577517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aws</a:t>
          </a:r>
          <a:endParaRPr lang="de-AT" sz="1600" kern="1200" dirty="0"/>
        </a:p>
      </dsp:txBody>
      <dsp:txXfrm rot="-5400000">
        <a:off x="2" y="289830"/>
        <a:ext cx="577517" cy="247508"/>
      </dsp:txXfrm>
    </dsp:sp>
    <dsp:sp modelId="{BFAE691B-5AEF-4AD2-95C7-A75B851ACF97}">
      <dsp:nvSpPr>
        <dsp:cNvPr id="0" name=""/>
        <dsp:cNvSpPr/>
      </dsp:nvSpPr>
      <dsp:spPr>
        <a:xfrm rot="5400000">
          <a:off x="2429729" y="-1851140"/>
          <a:ext cx="536266" cy="42406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Prüfung </a:t>
          </a:r>
          <a:endParaRPr lang="de-AT" sz="1400" b="1" kern="1200" dirty="0">
            <a:solidFill>
              <a:srgbClr val="00377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Bekanntgabe Stichprobe und offener Fragen</a:t>
          </a:r>
          <a:endParaRPr lang="de-AT" sz="1400" b="1" kern="1200" dirty="0">
            <a:solidFill>
              <a:srgbClr val="00377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577517" y="27250"/>
        <a:ext cx="4214512" cy="483910"/>
      </dsp:txXfrm>
    </dsp:sp>
    <dsp:sp modelId="{49719496-01D7-4281-A778-22B5E06F66A7}">
      <dsp:nvSpPr>
        <dsp:cNvPr id="0" name=""/>
        <dsp:cNvSpPr/>
      </dsp:nvSpPr>
      <dsp:spPr>
        <a:xfrm rot="5400000">
          <a:off x="-123753" y="776595"/>
          <a:ext cx="825025" cy="577517"/>
        </a:xfrm>
        <a:prstGeom prst="chevron">
          <a:avLst/>
        </a:prstGeom>
        <a:solidFill>
          <a:srgbClr val="00A5EF"/>
        </a:solidFill>
        <a:ln w="25400" cap="flat" cmpd="sng" algn="ctr">
          <a:solidFill>
            <a:srgbClr val="00A5E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600" kern="1200" dirty="0">
            <a:solidFill>
              <a:srgbClr val="00A5EF"/>
            </a:solidFill>
          </a:endParaRPr>
        </a:p>
      </dsp:txBody>
      <dsp:txXfrm rot="-5400000">
        <a:off x="2" y="941600"/>
        <a:ext cx="577517" cy="247508"/>
      </dsp:txXfrm>
    </dsp:sp>
    <dsp:sp modelId="{D259F435-441C-4C68-BCFA-C22E2676AD49}">
      <dsp:nvSpPr>
        <dsp:cNvPr id="0" name=""/>
        <dsp:cNvSpPr/>
      </dsp:nvSpPr>
      <dsp:spPr>
        <a:xfrm rot="5400000">
          <a:off x="2429729" y="-1199370"/>
          <a:ext cx="536266" cy="42406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5E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Übermittlung Belege, Gehaltsnachweise</a:t>
          </a:r>
          <a:endParaRPr lang="de-AT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77517" y="679020"/>
        <a:ext cx="4214512" cy="483910"/>
      </dsp:txXfrm>
    </dsp:sp>
    <dsp:sp modelId="{16BB7877-6329-46F7-8FD0-2D2B9B57FCB0}">
      <dsp:nvSpPr>
        <dsp:cNvPr id="0" name=""/>
        <dsp:cNvSpPr/>
      </dsp:nvSpPr>
      <dsp:spPr>
        <a:xfrm rot="5400000">
          <a:off x="-123753" y="1428365"/>
          <a:ext cx="825025" cy="577517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bg1"/>
              </a:solidFill>
            </a:rPr>
            <a:t>aws</a:t>
          </a:r>
          <a:endParaRPr lang="de-AT" sz="1600" kern="1200" dirty="0">
            <a:solidFill>
              <a:schemeClr val="bg1"/>
            </a:solidFill>
          </a:endParaRPr>
        </a:p>
      </dsp:txBody>
      <dsp:txXfrm rot="-5400000">
        <a:off x="2" y="1593370"/>
        <a:ext cx="577517" cy="247508"/>
      </dsp:txXfrm>
    </dsp:sp>
    <dsp:sp modelId="{669C7118-3600-4D7D-8679-20A47682CD22}">
      <dsp:nvSpPr>
        <dsp:cNvPr id="0" name=""/>
        <dsp:cNvSpPr/>
      </dsp:nvSpPr>
      <dsp:spPr>
        <a:xfrm rot="5400000">
          <a:off x="2429729" y="-547600"/>
          <a:ext cx="536266" cy="42406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Prüfung und Auszahlung</a:t>
          </a:r>
          <a:endParaRPr lang="de-AT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77517" y="1330790"/>
        <a:ext cx="4214512" cy="483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8FD3B-038B-4915-B1F8-7EAB0CA90703}">
      <dsp:nvSpPr>
        <dsp:cNvPr id="0" name=""/>
        <dsp:cNvSpPr/>
      </dsp:nvSpPr>
      <dsp:spPr>
        <a:xfrm rot="5400000">
          <a:off x="-123753" y="124825"/>
          <a:ext cx="825025" cy="577517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aws</a:t>
          </a:r>
          <a:endParaRPr lang="de-AT" sz="1600" kern="1200" dirty="0"/>
        </a:p>
      </dsp:txBody>
      <dsp:txXfrm rot="-5400000">
        <a:off x="2" y="289830"/>
        <a:ext cx="577517" cy="247508"/>
      </dsp:txXfrm>
    </dsp:sp>
    <dsp:sp modelId="{BFAE691B-5AEF-4AD2-95C7-A75B851ACF97}">
      <dsp:nvSpPr>
        <dsp:cNvPr id="0" name=""/>
        <dsp:cNvSpPr/>
      </dsp:nvSpPr>
      <dsp:spPr>
        <a:xfrm rot="5400000">
          <a:off x="2204271" y="-1625681"/>
          <a:ext cx="536266" cy="3789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Prüfung und Auszahlung</a:t>
          </a:r>
          <a:endParaRPr lang="de-AT" sz="1400" b="1" kern="1200" dirty="0">
            <a:solidFill>
              <a:srgbClr val="00377A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577518" y="27250"/>
        <a:ext cx="3763595" cy="483910"/>
      </dsp:txXfrm>
    </dsp:sp>
    <dsp:sp modelId="{49719496-01D7-4281-A778-22B5E06F66A7}">
      <dsp:nvSpPr>
        <dsp:cNvPr id="0" name=""/>
        <dsp:cNvSpPr/>
      </dsp:nvSpPr>
      <dsp:spPr>
        <a:xfrm rot="5400000">
          <a:off x="-123753" y="777667"/>
          <a:ext cx="825025" cy="577517"/>
        </a:xfrm>
        <a:prstGeom prst="chevron">
          <a:avLst/>
        </a:prstGeom>
        <a:solidFill>
          <a:srgbClr val="00A5EF"/>
        </a:solidFill>
        <a:ln w="25400" cap="flat" cmpd="sng" algn="ctr">
          <a:solidFill>
            <a:srgbClr val="00A5E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600" kern="1200" dirty="0">
            <a:solidFill>
              <a:srgbClr val="00A5EF"/>
            </a:solidFill>
          </a:endParaRPr>
        </a:p>
      </dsp:txBody>
      <dsp:txXfrm rot="-5400000">
        <a:off x="2" y="942672"/>
        <a:ext cx="577517" cy="247508"/>
      </dsp:txXfrm>
    </dsp:sp>
    <dsp:sp modelId="{D259F435-441C-4C68-BCFA-C22E2676AD49}">
      <dsp:nvSpPr>
        <dsp:cNvPr id="0" name=""/>
        <dsp:cNvSpPr/>
      </dsp:nvSpPr>
      <dsp:spPr>
        <a:xfrm rot="5400000">
          <a:off x="2204271" y="-972839"/>
          <a:ext cx="536266" cy="3789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5E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Zwischenbericht </a:t>
          </a:r>
          <a:r>
            <a:rPr lang="de-DE" sz="1400" b="0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de-DE" sz="1400" b="0" kern="1200" dirty="0">
              <a:latin typeface="Arial" panose="020B0604020202020204" pitchFamily="34" charset="0"/>
              <a:cs typeface="Arial" panose="020B0604020202020204" pitchFamily="34" charset="0"/>
            </a:rPr>
            <a:t>L</a:t>
          </a: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aufzeit &gt; 6 Monate)</a:t>
          </a:r>
          <a:endParaRPr lang="de-AT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77518" y="680092"/>
        <a:ext cx="3763595" cy="483910"/>
      </dsp:txXfrm>
    </dsp:sp>
    <dsp:sp modelId="{16BB7877-6329-46F7-8FD0-2D2B9B57FCB0}">
      <dsp:nvSpPr>
        <dsp:cNvPr id="0" name=""/>
        <dsp:cNvSpPr/>
      </dsp:nvSpPr>
      <dsp:spPr>
        <a:xfrm rot="5400000">
          <a:off x="-123753" y="1429436"/>
          <a:ext cx="825025" cy="577517"/>
        </a:xfrm>
        <a:prstGeom prst="chevron">
          <a:avLst/>
        </a:prstGeom>
        <a:solidFill>
          <a:srgbClr val="00A5EF"/>
        </a:solidFill>
        <a:ln w="25400" cap="flat" cmpd="sng" algn="ctr">
          <a:solidFill>
            <a:srgbClr val="00A5E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600" kern="1200" dirty="0">
            <a:solidFill>
              <a:srgbClr val="00A5EF"/>
            </a:solidFill>
          </a:endParaRPr>
        </a:p>
      </dsp:txBody>
      <dsp:txXfrm rot="-5400000">
        <a:off x="2" y="1594441"/>
        <a:ext cx="577517" cy="247508"/>
      </dsp:txXfrm>
    </dsp:sp>
    <dsp:sp modelId="{669C7118-3600-4D7D-8679-20A47682CD22}">
      <dsp:nvSpPr>
        <dsp:cNvPr id="0" name=""/>
        <dsp:cNvSpPr/>
      </dsp:nvSpPr>
      <dsp:spPr>
        <a:xfrm rot="5400000">
          <a:off x="2204271" y="-321069"/>
          <a:ext cx="536266" cy="37897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A5E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b="1" kern="1200" dirty="0">
              <a:solidFill>
                <a:srgbClr val="00377A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2.Tranche </a:t>
          </a:r>
          <a:r>
            <a:rPr lang="de-DE" sz="1400" kern="1200" dirty="0">
              <a:latin typeface="Arial" panose="020B0604020202020204" pitchFamily="34" charset="0"/>
              <a:cs typeface="Arial" panose="020B0604020202020204" pitchFamily="34" charset="0"/>
            </a:rPr>
            <a:t>(Endbericht/Kostennachweis/Stundenlisten)</a:t>
          </a:r>
          <a:endParaRPr lang="de-AT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77518" y="1331862"/>
        <a:ext cx="3763595" cy="483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DFC05-249E-4F32-AE9C-1410BA4D281A}" type="datetimeFigureOut">
              <a:rPr lang="de-AT" smtClean="0"/>
              <a:t>05.06.2024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D1CCA-3FA4-4D57-83D0-69148280D88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6118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D7147-F1A5-47BC-BB01-29899F833CDE}" type="datetimeFigureOut">
              <a:rPr lang="de-AT" smtClean="0"/>
              <a:t>05.06.2024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5D6F8-89AC-47C9-880E-CE1A89FAD27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781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Wenn Grundlage = KV, dann wird dieser überprüft (Bruttomonatsgehalt). Stundensatz gemäß zulässigem Kollektivvertrag. </a:t>
            </a:r>
            <a:r>
              <a:rPr lang="de-DE" dirty="0" err="1"/>
              <a:t>Außnahmen</a:t>
            </a:r>
            <a:r>
              <a:rPr lang="de-DE" dirty="0"/>
              <a:t> nur bei Kleinst- und Kleinunternehmen möglich – dazu gerne im Speziellen bei uns melden.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D6F8-89AC-47C9-880E-CE1A89FAD271}" type="slidenum">
              <a:rPr lang="de-AT" smtClean="0"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281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Wenn Grundlage = KV, dann wird dieser überprüft (Bruttomonatsgehalt). Stundensatz gemäß zulässigem Kollektivvertrag. </a:t>
            </a:r>
            <a:r>
              <a:rPr lang="de-DE" dirty="0" err="1"/>
              <a:t>Außnahmen</a:t>
            </a:r>
            <a:r>
              <a:rPr lang="de-DE" dirty="0"/>
              <a:t> nur bei Kleinst- und Kleinunternehmen möglich – dazu gerne im Speziellen bei uns melden.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D6F8-89AC-47C9-880E-CE1A89FAD271}" type="slidenum">
              <a:rPr lang="de-AT" smtClean="0"/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7201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Wenn Grundlage = KV, dann wird dieser überprüft (Bruttomonatsgehalt). Stundensatz gemäß zulässigem Kollektivvertrag. </a:t>
            </a:r>
            <a:r>
              <a:rPr lang="de-DE" dirty="0" err="1"/>
              <a:t>Außnahmen</a:t>
            </a:r>
            <a:r>
              <a:rPr lang="de-DE" dirty="0"/>
              <a:t> nur bei Kleinst- und Kleinunternehmen möglich – dazu gerne im Speziellen bei uns melden.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D6F8-89AC-47C9-880E-CE1A89FAD271}" type="slidenum">
              <a:rPr lang="de-AT" smtClean="0"/>
              <a:t>42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990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Wenn Grundlage = KV, dann wird dieser überprüft (Bruttomonatsgehalt). Stundensatz gemäß zulässigem Kollektivvertrag. </a:t>
            </a:r>
            <a:r>
              <a:rPr lang="de-DE" dirty="0" err="1"/>
              <a:t>Außnahmen</a:t>
            </a:r>
            <a:r>
              <a:rPr lang="de-DE" dirty="0"/>
              <a:t> nur bei Kleinst- und Kleinunternehmen möglich – dazu gerne im Speziellen bei uns melden.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5D6F8-89AC-47C9-880E-CE1A89FAD271}" type="slidenum">
              <a:rPr lang="de-AT" smtClean="0"/>
              <a:t>43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242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22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7052" y="3433782"/>
            <a:ext cx="10541001" cy="200977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Arial Fett 44 </a:t>
            </a:r>
            <a:r>
              <a:rPr lang="de-AT" dirty="0" err="1"/>
              <a:t>weiss</a:t>
            </a:r>
            <a:endParaRPr lang="de-AT" dirty="0"/>
          </a:p>
          <a:p>
            <a:pPr lvl="0"/>
            <a:r>
              <a:rPr lang="de-AT" dirty="0"/>
              <a:t>Arial 44 hellblau</a:t>
            </a:r>
          </a:p>
        </p:txBody>
      </p:sp>
      <p:sp>
        <p:nvSpPr>
          <p:cNvPr id="16" name="Oval 6"/>
          <p:cNvSpPr>
            <a:spLocks/>
          </p:cNvSpPr>
          <p:nvPr userDrawn="1"/>
        </p:nvSpPr>
        <p:spPr>
          <a:xfrm>
            <a:off x="9198181" y="368301"/>
            <a:ext cx="3240000" cy="32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pic>
        <p:nvPicPr>
          <p:cNvPr id="17" name="Bild 7" descr="aws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31" y="1670072"/>
            <a:ext cx="2160000" cy="63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2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1453" userDrawn="1">
          <p15:clr>
            <a:srgbClr val="FBAE40"/>
          </p15:clr>
        </p15:guide>
        <p15:guide id="2" pos="50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 descr="Logo_bla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359" y="368300"/>
            <a:ext cx="234488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9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17032" y="1444628"/>
            <a:ext cx="10562168" cy="4230461"/>
          </a:xfrm>
          <a:prstGeom prst="rect">
            <a:avLst/>
          </a:prstGeom>
        </p:spPr>
        <p:txBody>
          <a:bodyPr vert="horz" lIns="0" tIns="0" rIns="0" bIns="0" anchor="b"/>
          <a:lstStyle>
            <a:lvl1pPr marL="457154" marR="0" indent="-457154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Wingdings" charset="2"/>
              <a:buAutoNum type="arabicPlain"/>
              <a:tabLst/>
              <a:defRPr sz="2400" b="0">
                <a:solidFill>
                  <a:srgbClr val="00377A"/>
                </a:solidFill>
                <a:latin typeface="Arial"/>
                <a:cs typeface="Arial"/>
              </a:defRPr>
            </a:lvl1pPr>
            <a:lvl2pPr marL="800020" indent="-342866"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10" indent="0">
              <a:buFont typeface="Symbol" panose="05050102010706020507" pitchFamily="18" charset="2"/>
              <a:buNone/>
              <a:defRPr sz="1801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AT" dirty="0"/>
              <a:t>Kapitel Nummer Arial </a:t>
            </a:r>
            <a:r>
              <a:rPr lang="de-AT" dirty="0" err="1"/>
              <a:t>Bold</a:t>
            </a:r>
            <a:r>
              <a:rPr lang="de-AT" dirty="0"/>
              <a:t> 24 </a:t>
            </a:r>
            <a:r>
              <a:rPr lang="de-AT" dirty="0" err="1"/>
              <a:t>pt</a:t>
            </a:r>
            <a:r>
              <a:rPr lang="de-AT" dirty="0"/>
              <a:t> dunkelblau</a:t>
            </a:r>
          </a:p>
          <a:p>
            <a:pPr lvl="1"/>
            <a:r>
              <a:rPr lang="de-AT" dirty="0" err="1"/>
              <a:t>asdf</a:t>
            </a:r>
            <a:endParaRPr lang="de-AT" dirty="0"/>
          </a:p>
          <a:p>
            <a:pPr lvl="0"/>
            <a:r>
              <a:rPr lang="de-AT" dirty="0"/>
              <a:t>Kapitel Nummer zwei</a:t>
            </a:r>
          </a:p>
          <a:p>
            <a:pPr lvl="0"/>
            <a:r>
              <a:rPr lang="de-AT" dirty="0"/>
              <a:t>Kapitel Nummer drei</a:t>
            </a:r>
          </a:p>
        </p:txBody>
      </p:sp>
    </p:spTree>
    <p:extLst>
      <p:ext uri="{BB962C8B-B14F-4D97-AF65-F5344CB8AC3E}">
        <p14:creationId xmlns:p14="http://schemas.microsoft.com/office/powerpoint/2010/main" val="233457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99228" y="1444639"/>
            <a:ext cx="9379974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9228" y="2687489"/>
            <a:ext cx="9379987" cy="2756053"/>
          </a:xfrm>
          <a:prstGeom prst="rect">
            <a:avLst/>
          </a:prstGeom>
        </p:spPr>
        <p:txBody>
          <a:bodyPr vert="horz" lIns="0" tIns="0" rIns="0" bIns="0" anchor="t"/>
          <a:lstStyle>
            <a:lvl1pPr marL="368515" indent="-285722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801" baseline="0">
                <a:solidFill>
                  <a:srgbClr val="00377A"/>
                </a:solidFill>
                <a:latin typeface="Arial"/>
                <a:cs typeface="Arial"/>
              </a:defRPr>
            </a:lvl1pPr>
            <a:lvl2pPr marL="742876" indent="-285722">
              <a:buFont typeface="Symbol" panose="05050102010706020507" pitchFamily="18" charset="2"/>
              <a:buChar char="-"/>
              <a:defRPr sz="1801" u="none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AT" dirty="0"/>
              <a:t>Text</a:t>
            </a:r>
          </a:p>
          <a:p>
            <a:pPr lvl="1"/>
            <a:r>
              <a:rPr lang="de-AT" dirty="0"/>
              <a:t>Text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pic>
        <p:nvPicPr>
          <p:cNvPr id="10" name="Bild 2" descr="pfeil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  <p:sp>
        <p:nvSpPr>
          <p:cNvPr id="11" name="Oval 3"/>
          <p:cNvSpPr>
            <a:spLocks noChangeAspect="1"/>
          </p:cNvSpPr>
          <p:nvPr userDrawn="1"/>
        </p:nvSpPr>
        <p:spPr>
          <a:xfrm>
            <a:off x="319548" y="2556388"/>
            <a:ext cx="1260000" cy="1260000"/>
          </a:xfrm>
          <a:prstGeom prst="ellipse">
            <a:avLst/>
          </a:prstGeom>
          <a:solidFill>
            <a:srgbClr val="002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90572" y="2738438"/>
            <a:ext cx="914400" cy="914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95472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kte_Tabelle_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84375" y="1444639"/>
            <a:ext cx="9394827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1" hasCustomPrompt="1"/>
          </p:nvPr>
        </p:nvSpPr>
        <p:spPr>
          <a:xfrm>
            <a:off x="807512" y="3065463"/>
            <a:ext cx="10572749" cy="28297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1">
                <a:latin typeface="Arial"/>
                <a:cs typeface="Arial"/>
              </a:defRPr>
            </a:lvl1pPr>
          </a:lstStyle>
          <a:p>
            <a:r>
              <a:rPr lang="de-DE" dirty="0"/>
              <a:t>                          Tabelle einfügen 4 Spalten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pic>
        <p:nvPicPr>
          <p:cNvPr id="6" name="Bild 2" descr="pfeil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2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mente - Übersic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84375" y="1444639"/>
            <a:ext cx="9373672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3001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84375" y="2687489"/>
            <a:ext cx="9373672" cy="2756053"/>
          </a:xfrm>
          <a:prstGeom prst="rect">
            <a:avLst/>
          </a:prstGeom>
        </p:spPr>
        <p:txBody>
          <a:bodyPr vert="horz" lIns="0" tIns="0" rIns="0" bIns="0" anchor="t"/>
          <a:lstStyle>
            <a:lvl1pPr marL="285722" indent="-285722">
              <a:buFont typeface="Symbol" panose="05050102010706020507" pitchFamily="18" charset="2"/>
              <a:buChar char="-"/>
              <a:defRPr sz="1801">
                <a:solidFill>
                  <a:srgbClr val="00377A"/>
                </a:solidFill>
                <a:latin typeface="Arial"/>
                <a:cs typeface="Arial"/>
              </a:defRPr>
            </a:lvl1pPr>
            <a:lvl2pPr marL="541286" indent="-257152" defTabSz="541286">
              <a:defRPr sz="1801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7960" indent="-266673" defTabSz="449218">
              <a:buFont typeface="Symbol" panose="05050102010706020507" pitchFamily="18" charset="2"/>
              <a:buChar char="-"/>
              <a:defRPr sz="1801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</a:t>
            </a:r>
            <a:endParaRPr lang="de-AT" dirty="0"/>
          </a:p>
          <a:p>
            <a:pPr lvl="2"/>
            <a:r>
              <a:rPr lang="de-AT" dirty="0" err="1"/>
              <a:t>asdf</a:t>
            </a:r>
            <a:endParaRPr lang="de-AT" dirty="0"/>
          </a:p>
          <a:p>
            <a:pPr lvl="2"/>
            <a:endParaRPr lang="de-AT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none" baseline="0">
                <a:solidFill>
                  <a:srgbClr val="00377A"/>
                </a:solidFill>
                <a:uFill>
                  <a:solidFill>
                    <a:srgbClr val="00377A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 Produkttitel</a:t>
            </a:r>
          </a:p>
        </p:txBody>
      </p:sp>
      <p:pic>
        <p:nvPicPr>
          <p:cNvPr id="10" name="Bild 2" descr="pfeil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  <p:sp>
        <p:nvSpPr>
          <p:cNvPr id="11" name="Oval 3"/>
          <p:cNvSpPr>
            <a:spLocks noChangeAspect="1"/>
          </p:cNvSpPr>
          <p:nvPr userDrawn="1"/>
        </p:nvSpPr>
        <p:spPr>
          <a:xfrm>
            <a:off x="319548" y="2556388"/>
            <a:ext cx="1260000" cy="1260000"/>
          </a:xfrm>
          <a:prstGeom prst="ellipse">
            <a:avLst/>
          </a:prstGeom>
          <a:solidFill>
            <a:srgbClr val="00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90572" y="2738438"/>
            <a:ext cx="914400" cy="9144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58712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mente - Übersic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806451" y="2260693"/>
            <a:ext cx="3384000" cy="19843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latin typeface="Arial" charset="0"/>
              </a:defRPr>
            </a:lvl1pPr>
          </a:lstStyle>
          <a:p>
            <a:r>
              <a:rPr lang="de-DE" dirty="0"/>
              <a:t>Bild durch </a:t>
            </a:r>
            <a:r>
              <a:rPr lang="de-DE"/>
              <a:t>klicken hinzufügen</a:t>
            </a:r>
            <a:endParaRPr lang="de-DE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4380716" y="2260695"/>
            <a:ext cx="3384000" cy="19843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latin typeface="Arial" charset="0"/>
              </a:defRPr>
            </a:lvl1pPr>
          </a:lstStyle>
          <a:p>
            <a:r>
              <a:rPr lang="de-DE" dirty="0"/>
              <a:t>Bild durch </a:t>
            </a:r>
            <a:r>
              <a:rPr lang="de-DE"/>
              <a:t>klicken hinzufügen</a:t>
            </a:r>
            <a:endParaRPr lang="de-DE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7963451" y="2260693"/>
            <a:ext cx="3384000" cy="198437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latin typeface="Arial" charset="0"/>
              </a:defRPr>
            </a:lvl1pPr>
          </a:lstStyle>
          <a:p>
            <a:r>
              <a:rPr lang="de-DE" dirty="0"/>
              <a:t>Bild durch </a:t>
            </a:r>
            <a:r>
              <a:rPr lang="de-DE"/>
              <a:t>klicken hinzufügen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817033" y="4373822"/>
            <a:ext cx="3384000" cy="132373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457154" rtl="0" eaLnBrk="1" fontAlgn="auto" latinLnBrk="0" hangingPunct="1">
              <a:lnSpc>
                <a:spcPct val="110000"/>
              </a:lnSpc>
              <a:spcBef>
                <a:spcPts val="25"/>
              </a:spcBef>
              <a:spcAft>
                <a:spcPts val="0"/>
              </a:spcAft>
              <a:buClr>
                <a:srgbClr val="00AEEF"/>
              </a:buClr>
              <a:buSzPct val="100000"/>
              <a:buFontTx/>
              <a:buNone/>
              <a:tabLst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391318" y="4373822"/>
            <a:ext cx="3394585" cy="132373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457154" rtl="0" eaLnBrk="1" fontAlgn="auto" latinLnBrk="0" hangingPunct="1">
              <a:lnSpc>
                <a:spcPct val="110000"/>
              </a:lnSpc>
              <a:spcBef>
                <a:spcPts val="25"/>
              </a:spcBef>
              <a:spcAft>
                <a:spcPts val="0"/>
              </a:spcAft>
              <a:buClr>
                <a:srgbClr val="00AEEF"/>
              </a:buClr>
              <a:buSzPct val="100000"/>
              <a:buFontTx/>
              <a:buNone/>
              <a:tabLst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7974033" y="4373818"/>
            <a:ext cx="3403051" cy="133123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457154" rtl="0" eaLnBrk="1" fontAlgn="auto" latinLnBrk="0" hangingPunct="1">
              <a:lnSpc>
                <a:spcPct val="110000"/>
              </a:lnSpc>
              <a:spcBef>
                <a:spcPts val="25"/>
              </a:spcBef>
              <a:spcAft>
                <a:spcPts val="0"/>
              </a:spcAft>
              <a:buClr>
                <a:srgbClr val="00AEEF"/>
              </a:buClr>
              <a:buSzPct val="100000"/>
              <a:buFontTx/>
              <a:buNone/>
              <a:tabLst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06452" y="1444633"/>
            <a:ext cx="10551581" cy="6872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252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llustration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353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örderablauf Star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84376" y="1444639"/>
            <a:ext cx="9394826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8" name="Bildplatzhalt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587029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1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096351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096351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0" name="Bildplatzhalt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224395" y="3097559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2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733718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733718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3" name="Bildplatzhalt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863878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3</a:t>
            </a: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373201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7373201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1981967" y="3949716"/>
            <a:ext cx="0" cy="207803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>
            <a:off x="4618705" y="3949716"/>
            <a:ext cx="0" cy="207803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>
          <a:xfrm>
            <a:off x="7260233" y="3958310"/>
            <a:ext cx="0" cy="206944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/>
        </p:nvCxnSpPr>
        <p:spPr>
          <a:xfrm>
            <a:off x="9917311" y="3949716"/>
            <a:ext cx="0" cy="207803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d 15" descr="pfeil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4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Förderablauf Folgeseite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54704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5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564027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564027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0" name="Bildplatzhalt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692071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3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201393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201393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3" name="Bildplatzhalt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331553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4</a:t>
            </a: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8840876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8840876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6" name="Bildplatzhalt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404637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4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913960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8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913960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14937" y="1444639"/>
            <a:ext cx="10515903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814009" y="3949714"/>
            <a:ext cx="0" cy="21032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 userDrawn="1"/>
        </p:nvCxnSpPr>
        <p:spPr>
          <a:xfrm flipH="1">
            <a:off x="806453" y="3965478"/>
            <a:ext cx="8467" cy="20622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 userDrawn="1"/>
        </p:nvCxnSpPr>
        <p:spPr>
          <a:xfrm>
            <a:off x="3456517" y="3975564"/>
            <a:ext cx="0" cy="20521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 userDrawn="1"/>
        </p:nvCxnSpPr>
        <p:spPr>
          <a:xfrm>
            <a:off x="6093884" y="3965463"/>
            <a:ext cx="0" cy="206227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 userDrawn="1"/>
        </p:nvCxnSpPr>
        <p:spPr>
          <a:xfrm>
            <a:off x="8739717" y="3965477"/>
            <a:ext cx="0" cy="206227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>
          <a:xfrm>
            <a:off x="11387667" y="3975562"/>
            <a:ext cx="0" cy="21032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3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 Förderablauf Folgeseite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54704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5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564027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564027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0" name="Bildplatzhalt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692071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3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201393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201393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6" name="Bildplatzhalt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404637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4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913960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8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913960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14937" y="1444639"/>
            <a:ext cx="10515903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814009" y="3949714"/>
            <a:ext cx="0" cy="21032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 userDrawn="1"/>
        </p:nvCxnSpPr>
        <p:spPr>
          <a:xfrm flipH="1">
            <a:off x="806453" y="3965478"/>
            <a:ext cx="8467" cy="20622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 userDrawn="1"/>
        </p:nvCxnSpPr>
        <p:spPr>
          <a:xfrm>
            <a:off x="3456517" y="3975564"/>
            <a:ext cx="0" cy="20521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 userDrawn="1"/>
        </p:nvCxnSpPr>
        <p:spPr>
          <a:xfrm>
            <a:off x="6093884" y="3965463"/>
            <a:ext cx="0" cy="206227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 userDrawn="1"/>
        </p:nvCxnSpPr>
        <p:spPr>
          <a:xfrm>
            <a:off x="8739717" y="3965477"/>
            <a:ext cx="0" cy="206227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5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22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 dirty="0"/>
          </a:p>
        </p:txBody>
      </p:sp>
      <p:sp>
        <p:nvSpPr>
          <p:cNvPr id="4" name="Textplatzhalter 35"/>
          <p:cNvSpPr txBox="1">
            <a:spLocks/>
          </p:cNvSpPr>
          <p:nvPr userDrawn="1"/>
        </p:nvSpPr>
        <p:spPr>
          <a:xfrm>
            <a:off x="817053" y="6491302"/>
            <a:ext cx="9680785" cy="224771"/>
          </a:xfrm>
          <a:prstGeom prst="rect">
            <a:avLst/>
          </a:prstGeom>
          <a:ln>
            <a:noFill/>
          </a:ln>
        </p:spPr>
        <p:txBody>
          <a:bodyPr vert="horz" lIns="0" tIns="0" rIns="0" bIns="0" anchor="t" anchorCtr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kern="1200" baseline="0">
                <a:solidFill>
                  <a:srgbClr val="04174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1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AT" sz="900" dirty="0">
                <a:ln>
                  <a:noFill/>
                </a:ln>
                <a:solidFill>
                  <a:schemeClr val="bg1"/>
                </a:solidFill>
              </a:rPr>
              <a:t>Titel des Vortrags  |  Name de Vortragenden </a:t>
            </a:r>
            <a:r>
              <a:rPr lang="de-AT" sz="900" baseline="0" dirty="0">
                <a:ln>
                  <a:noFill/>
                </a:ln>
                <a:solidFill>
                  <a:schemeClr val="bg1"/>
                </a:solidFill>
              </a:rPr>
              <a:t> </a:t>
            </a:r>
            <a:r>
              <a:rPr lang="de-AT" sz="900" dirty="0">
                <a:ln>
                  <a:noFill/>
                </a:ln>
                <a:solidFill>
                  <a:schemeClr val="bg1"/>
                </a:solidFill>
              </a:rPr>
              <a:t>|  Seite </a:t>
            </a:r>
            <a:fld id="{58321080-53F8-5341-9F63-369F9D6D606E}" type="slidenum">
              <a:rPr lang="de-DE" sz="900" smtClean="0">
                <a:ln>
                  <a:noFill/>
                </a:ln>
                <a:solidFill>
                  <a:schemeClr val="bg1"/>
                </a:solidFill>
              </a:rPr>
              <a:pPr marL="0" marR="0" indent="0" algn="l" defTabSz="457154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‹Nr.›</a:t>
            </a:fld>
            <a:endParaRPr lang="de-DE" sz="90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31613" y="1444642"/>
            <a:ext cx="6601755" cy="350833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lnSpc>
                <a:spcPct val="11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Platz für ein Zitat in Arial Regular 28 mit mehreren Zeilen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– Name</a:t>
            </a:r>
          </a:p>
        </p:txBody>
      </p:sp>
      <p:pic>
        <p:nvPicPr>
          <p:cNvPr id="5" name="Bild 4" descr="aws_gaensefuesschen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477"/>
          <a:stretch/>
        </p:blipFill>
        <p:spPr>
          <a:xfrm>
            <a:off x="6006352" y="5055646"/>
            <a:ext cx="3360000" cy="18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2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2 Förderablauf Folgeseite - 2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54704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5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564027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564027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6" name="Bildplatzhalt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404637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4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913960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8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913960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14937" y="1444639"/>
            <a:ext cx="10515903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814009" y="3949714"/>
            <a:ext cx="0" cy="21032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 userDrawn="1"/>
        </p:nvCxnSpPr>
        <p:spPr>
          <a:xfrm flipH="1">
            <a:off x="806453" y="3965478"/>
            <a:ext cx="8467" cy="20622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 userDrawn="1"/>
        </p:nvCxnSpPr>
        <p:spPr>
          <a:xfrm>
            <a:off x="3456517" y="3975564"/>
            <a:ext cx="0" cy="20521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 userDrawn="1"/>
        </p:nvCxnSpPr>
        <p:spPr>
          <a:xfrm>
            <a:off x="6093884" y="3965463"/>
            <a:ext cx="0" cy="206227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eer für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</p:spTree>
    <p:extLst>
      <p:ext uri="{BB962C8B-B14F-4D97-AF65-F5344CB8AC3E}">
        <p14:creationId xmlns:p14="http://schemas.microsoft.com/office/powerpoint/2010/main" val="796763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eer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14931" y="1444639"/>
            <a:ext cx="10564284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5067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690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Themenfort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06452" y="1444641"/>
            <a:ext cx="10551581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9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817032" y="2682875"/>
            <a:ext cx="10562168" cy="3420000"/>
          </a:xfrm>
          <a:prstGeom prst="rect">
            <a:avLst/>
          </a:prstGeom>
        </p:spPr>
        <p:txBody>
          <a:bodyPr vert="horz" lIns="0" tIns="0" rIns="0" bIns="0" numCol="1" spcCol="360000" anchor="t" anchorCtr="0"/>
          <a:lstStyle>
            <a:lvl1pPr marL="285716" marR="0" indent="-285716" algn="l" defTabSz="45714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377A"/>
              </a:buClr>
              <a:buSzPct val="150000"/>
              <a:buFont typeface="Symbol" charset="2"/>
              <a:buChar char="-"/>
              <a:tabLst/>
              <a:defRPr sz="1801" b="1" i="0" baseline="0">
                <a:solidFill>
                  <a:srgbClr val="00377A"/>
                </a:solidFill>
                <a:latin typeface="Arial"/>
                <a:cs typeface="Arial"/>
              </a:defRPr>
            </a:lvl1pPr>
            <a:lvl2pPr marL="742857" indent="-285716">
              <a:buClr>
                <a:srgbClr val="00377A"/>
              </a:buClr>
              <a:buSzPct val="150000"/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2pPr>
            <a:lvl3pPr marL="1142858" indent="-228573"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3pPr>
            <a:lvl4pPr marL="1600001" indent="-228573">
              <a:buClr>
                <a:srgbClr val="00377A"/>
              </a:buClr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4pPr>
            <a:lvl5pPr marL="2057143" indent="-228573">
              <a:buFont typeface="Arial" charset="0"/>
              <a:buChar char="•"/>
              <a:defRPr sz="1300" baseline="0">
                <a:solidFill>
                  <a:srgbClr val="00377A"/>
                </a:solidFill>
                <a:latin typeface="Arial" charset="0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Ebene 2</a:t>
            </a:r>
          </a:p>
          <a:p>
            <a:pPr lvl="2"/>
            <a:r>
              <a:rPr lang="de-AT" dirty="0"/>
              <a:t>Ebene 3</a:t>
            </a:r>
          </a:p>
          <a:p>
            <a:pPr lvl="3"/>
            <a:r>
              <a:rPr lang="de-AT" dirty="0"/>
              <a:t>Ebene 4</a:t>
            </a:r>
          </a:p>
        </p:txBody>
      </p:sp>
    </p:spTree>
    <p:extLst>
      <p:ext uri="{BB962C8B-B14F-4D97-AF65-F5344CB8AC3E}">
        <p14:creationId xmlns:p14="http://schemas.microsoft.com/office/powerpoint/2010/main" val="1151401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17032" y="1444625"/>
            <a:ext cx="10562168" cy="4248000"/>
          </a:xfrm>
          <a:prstGeom prst="rect">
            <a:avLst/>
          </a:prstGeom>
        </p:spPr>
        <p:txBody>
          <a:bodyPr vert="horz" lIns="0" tIns="0" rIns="0" bIns="0" anchor="b"/>
          <a:lstStyle>
            <a:lvl1pPr marL="457154" marR="0" indent="-457154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Wingdings" charset="2"/>
              <a:buAutoNum type="arabicPlain"/>
              <a:tabLst/>
              <a:defRPr sz="2400" b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AT" dirty="0"/>
              <a:t>Kapitel Nummer Arial </a:t>
            </a:r>
            <a:r>
              <a:rPr lang="de-AT" dirty="0" err="1"/>
              <a:t>Bold</a:t>
            </a:r>
            <a:r>
              <a:rPr lang="de-AT" dirty="0"/>
              <a:t> 24 </a:t>
            </a:r>
            <a:r>
              <a:rPr lang="de-AT" dirty="0" err="1"/>
              <a:t>pt</a:t>
            </a:r>
            <a:r>
              <a:rPr lang="de-AT" dirty="0"/>
              <a:t> dunkelblau</a:t>
            </a:r>
          </a:p>
          <a:p>
            <a:pPr lvl="1"/>
            <a:r>
              <a:rPr lang="de-AT" dirty="0" err="1"/>
              <a:t>asdf</a:t>
            </a:r>
            <a:endParaRPr lang="de-AT" dirty="0"/>
          </a:p>
          <a:p>
            <a:pPr lvl="0"/>
            <a:r>
              <a:rPr lang="de-AT" dirty="0"/>
              <a:t>Kapitel Nummer zwei</a:t>
            </a:r>
          </a:p>
          <a:p>
            <a:pPr lvl="0"/>
            <a:r>
              <a:rPr lang="de-AT" dirty="0"/>
              <a:t>Kapitel Nummer drei</a:t>
            </a:r>
          </a:p>
        </p:txBody>
      </p:sp>
    </p:spTree>
    <p:extLst>
      <p:ext uri="{BB962C8B-B14F-4D97-AF65-F5344CB8AC3E}">
        <p14:creationId xmlns:p14="http://schemas.microsoft.com/office/powerpoint/2010/main" val="3622423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hemenstartseite -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84375" y="1444639"/>
            <a:ext cx="9373672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 baseline="0">
                <a:solidFill>
                  <a:srgbClr val="00377A"/>
                </a:solidFill>
                <a:uFill>
                  <a:solidFill>
                    <a:srgbClr val="00377A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984375" y="2682875"/>
            <a:ext cx="9394825" cy="3420000"/>
          </a:xfrm>
          <a:prstGeom prst="rect">
            <a:avLst/>
          </a:prstGeom>
        </p:spPr>
        <p:txBody>
          <a:bodyPr vert="horz" lIns="0" tIns="0" rIns="0" bIns="0" numCol="1" spcCol="360000" anchor="t" anchorCtr="0"/>
          <a:lstStyle>
            <a:lvl1pPr marL="285722" marR="0" indent="-285722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377A"/>
              </a:buClr>
              <a:buSzPct val="150000"/>
              <a:buFont typeface="Symbol" charset="2"/>
              <a:buChar char="-"/>
              <a:tabLst/>
              <a:defRPr sz="1801" b="1" i="0" baseline="0">
                <a:solidFill>
                  <a:srgbClr val="00377A"/>
                </a:solidFill>
                <a:latin typeface="Arial"/>
                <a:cs typeface="Arial"/>
              </a:defRPr>
            </a:lvl1pPr>
            <a:lvl2pPr marL="742876" indent="-285722">
              <a:buClr>
                <a:srgbClr val="00377A"/>
              </a:buClr>
              <a:buSzPct val="150000"/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2pPr>
            <a:lvl3pPr marL="1142887" indent="-228578"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3pPr>
            <a:lvl4pPr marL="1600041" indent="-228578">
              <a:buClr>
                <a:srgbClr val="00377A"/>
              </a:buClr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4pPr>
            <a:lvl5pPr marL="2057195" indent="-228578">
              <a:buFont typeface="Arial" charset="0"/>
              <a:buChar char="•"/>
              <a:defRPr sz="1300" baseline="0">
                <a:solidFill>
                  <a:srgbClr val="00377A"/>
                </a:solidFill>
                <a:latin typeface="Arial" charset="0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Ebene 2</a:t>
            </a:r>
          </a:p>
          <a:p>
            <a:pPr lvl="2"/>
            <a:r>
              <a:rPr lang="de-AT" dirty="0"/>
              <a:t>Ebene 3</a:t>
            </a:r>
          </a:p>
          <a:p>
            <a:pPr lvl="3"/>
            <a:r>
              <a:rPr lang="de-AT" dirty="0"/>
              <a:t>Ebene 4</a:t>
            </a:r>
          </a:p>
        </p:txBody>
      </p:sp>
      <p:pic>
        <p:nvPicPr>
          <p:cNvPr id="10" name="Bild 2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28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91" userDrawn="1">
          <p15:clr>
            <a:srgbClr val="FBAE40"/>
          </p15:clr>
        </p15:guide>
        <p15:guide id="2" pos="1675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hemenstartseite alternativ anim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84375" y="1444639"/>
            <a:ext cx="9392709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984375" y="2687484"/>
            <a:ext cx="9392709" cy="3420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20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 baseline="0">
                <a:solidFill>
                  <a:srgbClr val="00377A"/>
                </a:solidFill>
                <a:uFill>
                  <a:solidFill>
                    <a:srgbClr val="00377A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pic>
        <p:nvPicPr>
          <p:cNvPr id="7" name="Bild 2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20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hemenfort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06452" y="1444639"/>
            <a:ext cx="10551581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817032" y="2682875"/>
            <a:ext cx="10562168" cy="3420000"/>
          </a:xfrm>
          <a:prstGeom prst="rect">
            <a:avLst/>
          </a:prstGeom>
        </p:spPr>
        <p:txBody>
          <a:bodyPr vert="horz" lIns="0" tIns="0" rIns="0" bIns="0" numCol="1" spcCol="360000" anchor="t" anchorCtr="0"/>
          <a:lstStyle>
            <a:lvl1pPr marL="285722" marR="0" indent="-285722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377A"/>
              </a:buClr>
              <a:buSzPct val="150000"/>
              <a:buFont typeface="Symbol" charset="2"/>
              <a:buChar char="-"/>
              <a:tabLst/>
              <a:defRPr sz="1801" b="1" i="0" baseline="0">
                <a:solidFill>
                  <a:srgbClr val="00377A"/>
                </a:solidFill>
                <a:latin typeface="Arial"/>
                <a:cs typeface="Arial"/>
              </a:defRPr>
            </a:lvl1pPr>
            <a:lvl2pPr marL="742876" indent="-285722">
              <a:buClr>
                <a:srgbClr val="00377A"/>
              </a:buClr>
              <a:buSzPct val="150000"/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2pPr>
            <a:lvl3pPr marL="1142887" indent="-228578"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3pPr>
            <a:lvl4pPr marL="1600041" indent="-228578">
              <a:buClr>
                <a:srgbClr val="00377A"/>
              </a:buClr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4pPr>
            <a:lvl5pPr marL="2057195" indent="-228578">
              <a:buFont typeface="Arial" charset="0"/>
              <a:buChar char="•"/>
              <a:defRPr sz="1300" baseline="0">
                <a:solidFill>
                  <a:srgbClr val="00377A"/>
                </a:solidFill>
                <a:latin typeface="Arial" charset="0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Ebene 2</a:t>
            </a:r>
          </a:p>
          <a:p>
            <a:pPr lvl="2"/>
            <a:r>
              <a:rPr lang="de-AT" dirty="0"/>
              <a:t>Ebene 3</a:t>
            </a:r>
          </a:p>
          <a:p>
            <a:pPr lvl="3"/>
            <a:r>
              <a:rPr lang="de-AT" dirty="0"/>
              <a:t>Ebene 4</a:t>
            </a:r>
          </a:p>
        </p:txBody>
      </p:sp>
    </p:spTree>
    <p:extLst>
      <p:ext uri="{BB962C8B-B14F-4D97-AF65-F5344CB8AC3E}">
        <p14:creationId xmlns:p14="http://schemas.microsoft.com/office/powerpoint/2010/main" val="3006150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ation und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84376" y="1444639"/>
            <a:ext cx="9394826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0225" y="2687489"/>
            <a:ext cx="4500000" cy="2756053"/>
          </a:xfrm>
          <a:prstGeom prst="rect">
            <a:avLst/>
          </a:prstGeom>
        </p:spPr>
        <p:txBody>
          <a:bodyPr vert="horz" lIns="0" tIns="0" rIns="0" bIns="0" anchor="t"/>
          <a:lstStyle>
            <a:lvl1pPr marL="171434" indent="-171434">
              <a:buFont typeface="Symbol" charset="2"/>
              <a:buChar char="-"/>
              <a:defRPr sz="140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Aufzählungen</a:t>
            </a:r>
          </a:p>
          <a:p>
            <a:pPr lvl="0"/>
            <a:r>
              <a:rPr lang="de-AT" dirty="0"/>
              <a:t>Text bearbeiten</a:t>
            </a:r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2" hasCustomPrompt="1"/>
          </p:nvPr>
        </p:nvSpPr>
        <p:spPr>
          <a:xfrm>
            <a:off x="6874631" y="2687498"/>
            <a:ext cx="4500000" cy="14128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Tabelle 2 Spalten einfügen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06468" y="549635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pic>
        <p:nvPicPr>
          <p:cNvPr id="8" name="Bild 2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17053" y="1444643"/>
            <a:ext cx="10562167" cy="1480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4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Arial </a:t>
            </a:r>
            <a:r>
              <a:rPr lang="de-AT" dirty="0" err="1"/>
              <a:t>Bold</a:t>
            </a:r>
            <a:r>
              <a:rPr lang="de-AT" dirty="0"/>
              <a:t> 44 </a:t>
            </a:r>
            <a:r>
              <a:rPr lang="de-AT" dirty="0" err="1"/>
              <a:t>white</a:t>
            </a:r>
            <a:endParaRPr lang="de-AT" dirty="0"/>
          </a:p>
          <a:p>
            <a:pPr lvl="0"/>
            <a:r>
              <a:rPr lang="de-AT" dirty="0"/>
              <a:t>2. Headline Arial 44 Hellblau!</a:t>
            </a:r>
          </a:p>
        </p:txBody>
      </p:sp>
    </p:spTree>
    <p:extLst>
      <p:ext uri="{BB962C8B-B14F-4D97-AF65-F5344CB8AC3E}">
        <p14:creationId xmlns:p14="http://schemas.microsoft.com/office/powerpoint/2010/main" val="36362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50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Team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403192" y="1595537"/>
            <a:ext cx="3394935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19" name="Ellipse 18"/>
          <p:cNvSpPr/>
          <p:nvPr userDrawn="1"/>
        </p:nvSpPr>
        <p:spPr>
          <a:xfrm>
            <a:off x="845345" y="1475610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24"/>
          </p:nvPr>
        </p:nvSpPr>
        <p:spPr>
          <a:xfrm>
            <a:off x="882270" y="1512931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7979686" y="1657883"/>
            <a:ext cx="3394800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2412753" y="4946412"/>
            <a:ext cx="3394800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2405390" y="3317133"/>
            <a:ext cx="3394800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24" name="Textplatzhalter 4"/>
          <p:cNvSpPr>
            <a:spLocks noGrp="1"/>
          </p:cNvSpPr>
          <p:nvPr>
            <p:ph type="body" sz="quarter" idx="23"/>
          </p:nvPr>
        </p:nvSpPr>
        <p:spPr>
          <a:xfrm>
            <a:off x="7981884" y="3317133"/>
            <a:ext cx="3394800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25" name="Ellipse 24"/>
          <p:cNvSpPr/>
          <p:nvPr userDrawn="1"/>
        </p:nvSpPr>
        <p:spPr>
          <a:xfrm>
            <a:off x="809533" y="3195783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26" name="Bildplatzhalter 6"/>
          <p:cNvSpPr>
            <a:spLocks noGrp="1"/>
          </p:cNvSpPr>
          <p:nvPr>
            <p:ph type="pic" sz="quarter" idx="25"/>
          </p:nvPr>
        </p:nvSpPr>
        <p:spPr>
          <a:xfrm>
            <a:off x="846458" y="3233104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27" name="Ellipse 26"/>
          <p:cNvSpPr/>
          <p:nvPr userDrawn="1"/>
        </p:nvSpPr>
        <p:spPr>
          <a:xfrm>
            <a:off x="813064" y="4804541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28" name="Bildplatzhalter 6"/>
          <p:cNvSpPr>
            <a:spLocks noGrp="1"/>
          </p:cNvSpPr>
          <p:nvPr>
            <p:ph type="pic" sz="quarter" idx="26"/>
          </p:nvPr>
        </p:nvSpPr>
        <p:spPr>
          <a:xfrm>
            <a:off x="849989" y="4841862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29" name="Ellipse 28"/>
          <p:cNvSpPr/>
          <p:nvPr userDrawn="1"/>
        </p:nvSpPr>
        <p:spPr>
          <a:xfrm>
            <a:off x="6384915" y="1536731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27"/>
          </p:nvPr>
        </p:nvSpPr>
        <p:spPr>
          <a:xfrm>
            <a:off x="6421840" y="1574052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9" name="Ellipse 38"/>
          <p:cNvSpPr/>
          <p:nvPr userDrawn="1"/>
        </p:nvSpPr>
        <p:spPr>
          <a:xfrm>
            <a:off x="6421840" y="3180412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40" name="Bildplatzhalter 6"/>
          <p:cNvSpPr>
            <a:spLocks noGrp="1"/>
          </p:cNvSpPr>
          <p:nvPr>
            <p:ph type="pic" sz="quarter" idx="28"/>
          </p:nvPr>
        </p:nvSpPr>
        <p:spPr>
          <a:xfrm>
            <a:off x="6458765" y="3217733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4621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  <p:bldP spid="39" grpId="0" animBg="1"/>
      <p:bldP spid="39" grpId="1" animBg="1"/>
      <p:bldP spid="4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 Produkt m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7035" y="1444625"/>
            <a:ext cx="10541000" cy="11318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2400" u="sng" dirty="0" err="1"/>
              <a:t>aws</a:t>
            </a:r>
            <a:r>
              <a:rPr lang="de-DE" sz="2400" dirty="0"/>
              <a:t> </a:t>
            </a:r>
            <a:r>
              <a:rPr lang="de-DE" sz="2400" u="sng" dirty="0">
                <a:solidFill>
                  <a:srgbClr val="D39919"/>
                </a:solidFill>
              </a:rPr>
              <a:t>Gründen &amp; junge Unternehmen</a:t>
            </a:r>
          </a:p>
          <a:p>
            <a:r>
              <a:rPr lang="de-DE" sz="2400" b="0" dirty="0"/>
              <a:t>Innovation konsequent fördern!</a:t>
            </a:r>
          </a:p>
          <a:p>
            <a:pPr lvl="0"/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817055" y="2343686"/>
            <a:ext cx="10540999" cy="39147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Image Produkt einfügen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72" y="523507"/>
            <a:ext cx="4504137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</p:spTree>
    <p:extLst>
      <p:ext uri="{BB962C8B-B14F-4D97-AF65-F5344CB8AC3E}">
        <p14:creationId xmlns:p14="http://schemas.microsoft.com/office/powerpoint/2010/main" val="3056475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z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4925C60D-C149-4505-8F0F-8FDB33F495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694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4925C60D-C149-4505-8F0F-8FDB33F49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05CF0594-207C-4444-A8DD-15095901851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0" i="0" baseline="0" dirty="0">
              <a:latin typeface="Arial Black" panose="020B0A04020102020204" pitchFamily="34" charset="0"/>
              <a:ea typeface="+mj-ea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8C3E85-B32A-4653-AE94-7D77D25C0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4572" y="3142922"/>
            <a:ext cx="4520492" cy="1741899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 defTabSz="804863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3150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1438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3CA379-2F9A-4514-8939-04EAC8BA2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0588" y="3144524"/>
            <a:ext cx="5181600" cy="1741899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5" name="Sechseck 14">
            <a:extLst>
              <a:ext uri="{FF2B5EF4-FFF2-40B4-BE49-F238E27FC236}">
                <a16:creationId xmlns:a16="http://schemas.microsoft.com/office/drawing/2014/main" id="{2F184E84-F0C3-43F2-B4F6-5CAC7A485126}"/>
              </a:ext>
            </a:extLst>
          </p:cNvPr>
          <p:cNvSpPr/>
          <p:nvPr userDrawn="1"/>
        </p:nvSpPr>
        <p:spPr>
          <a:xfrm>
            <a:off x="363237" y="1622235"/>
            <a:ext cx="930006" cy="801730"/>
          </a:xfrm>
          <a:prstGeom prst="hexagon">
            <a:avLst/>
          </a:prstGeom>
          <a:solidFill>
            <a:srgbClr val="0F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E67FA02A-9217-4CAA-90AC-419EE754D13A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1514572" y="1573558"/>
            <a:ext cx="9957616" cy="13063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0377A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  <a:endParaRPr lang="de-AT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E00B07C2-AF96-4446-B940-88790672198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293243" y="5500463"/>
            <a:ext cx="3462827" cy="12932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Entscheidung</a:t>
            </a:r>
            <a:endParaRPr lang="de-AT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6336779E-485E-4EF0-965C-0038456E073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660914" y="5503729"/>
            <a:ext cx="3780027" cy="12899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5963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2538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CDBCEA62-BF07-442B-9C81-707C5B8488A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789369" y="5505265"/>
            <a:ext cx="3743325" cy="12969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5963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2538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7" name="Sechseck 16">
            <a:extLst>
              <a:ext uri="{FF2B5EF4-FFF2-40B4-BE49-F238E27FC236}">
                <a16:creationId xmlns:a16="http://schemas.microsoft.com/office/drawing/2014/main" id="{A16173D6-0C24-4537-9D13-C329A13652E9}"/>
              </a:ext>
            </a:extLst>
          </p:cNvPr>
          <p:cNvSpPr/>
          <p:nvPr userDrawn="1"/>
        </p:nvSpPr>
        <p:spPr>
          <a:xfrm>
            <a:off x="1514572" y="5009421"/>
            <a:ext cx="532692" cy="459217"/>
          </a:xfrm>
          <a:prstGeom prst="hexagon">
            <a:avLst/>
          </a:prstGeom>
          <a:solidFill>
            <a:srgbClr val="00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Sechseck 17">
            <a:extLst>
              <a:ext uri="{FF2B5EF4-FFF2-40B4-BE49-F238E27FC236}">
                <a16:creationId xmlns:a16="http://schemas.microsoft.com/office/drawing/2014/main" id="{3CD70665-793A-4B2C-BA55-BD0B66902CAD}"/>
              </a:ext>
            </a:extLst>
          </p:cNvPr>
          <p:cNvSpPr/>
          <p:nvPr userDrawn="1"/>
        </p:nvSpPr>
        <p:spPr>
          <a:xfrm>
            <a:off x="5871121" y="5009421"/>
            <a:ext cx="532692" cy="459217"/>
          </a:xfrm>
          <a:prstGeom prst="hexagon">
            <a:avLst/>
          </a:prstGeom>
          <a:solidFill>
            <a:srgbClr val="00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Sechseck 19">
            <a:extLst>
              <a:ext uri="{FF2B5EF4-FFF2-40B4-BE49-F238E27FC236}">
                <a16:creationId xmlns:a16="http://schemas.microsoft.com/office/drawing/2014/main" id="{5454BE74-B978-442A-887A-52C2DA82145A}"/>
              </a:ext>
            </a:extLst>
          </p:cNvPr>
          <p:cNvSpPr/>
          <p:nvPr userDrawn="1"/>
        </p:nvSpPr>
        <p:spPr>
          <a:xfrm>
            <a:off x="9961324" y="5009421"/>
            <a:ext cx="532692" cy="459217"/>
          </a:xfrm>
          <a:prstGeom prst="hexagon">
            <a:avLst/>
          </a:prstGeom>
          <a:solidFill>
            <a:srgbClr val="00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96DA453F-C042-4DF9-8852-CD14EB2089CC}"/>
              </a:ext>
            </a:extLst>
          </p:cNvPr>
          <p:cNvCxnSpPr>
            <a:stCxn id="17" idx="0"/>
            <a:endCxn id="18" idx="3"/>
          </p:cNvCxnSpPr>
          <p:nvPr userDrawn="1"/>
        </p:nvCxnSpPr>
        <p:spPr>
          <a:xfrm>
            <a:off x="2047264" y="5239030"/>
            <a:ext cx="3823857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051789D-A584-4125-A167-6C959C961D19}"/>
              </a:ext>
            </a:extLst>
          </p:cNvPr>
          <p:cNvCxnSpPr>
            <a:stCxn id="18" idx="0"/>
            <a:endCxn id="20" idx="3"/>
          </p:cNvCxnSpPr>
          <p:nvPr userDrawn="1"/>
        </p:nvCxnSpPr>
        <p:spPr>
          <a:xfrm>
            <a:off x="6403813" y="5239030"/>
            <a:ext cx="3557511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70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4925C60D-C149-4505-8F0F-8FDB33F495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4925C60D-C149-4505-8F0F-8FDB33F49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05CF0594-207C-4444-A8DD-15095901851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197" b="0" i="0" baseline="0" dirty="0">
              <a:latin typeface="Arial Black" panose="020B0A04020102020204" pitchFamily="34" charset="0"/>
              <a:ea typeface="+mj-ea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42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eferenz - plakativ 1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7554190" y="2687492"/>
            <a:ext cx="3798553" cy="3559502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AEEF"/>
              </a:buClr>
              <a:buSzPct val="100000"/>
              <a:buFontTx/>
              <a:buNone/>
              <a:tabLst/>
              <a:defRPr sz="16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2005014" y="2687491"/>
            <a:ext cx="5281200" cy="3567259"/>
          </a:xfrm>
          <a:prstGeom prst="rect">
            <a:avLst/>
          </a:prstGeom>
          <a:ln w="12700">
            <a:solidFill>
              <a:srgbClr val="0099FF"/>
            </a:solidFill>
          </a:ln>
        </p:spPr>
        <p:txBody>
          <a:bodyPr/>
          <a:lstStyle>
            <a:lvl1pPr marL="0" indent="0">
              <a:buFontTx/>
              <a:buNone/>
              <a:defRPr sz="1200" baseline="0">
                <a:latin typeface="Arial" charset="0"/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05014" y="1741719"/>
            <a:ext cx="9374188" cy="708159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pic>
        <p:nvPicPr>
          <p:cNvPr id="11" name="Bild 2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  <p:sp>
        <p:nvSpPr>
          <p:cNvPr id="12" name="Bildplatzhalter 2"/>
          <p:cNvSpPr>
            <a:spLocks noGrp="1"/>
          </p:cNvSpPr>
          <p:nvPr>
            <p:ph type="pic" sz="quarter" idx="18"/>
          </p:nvPr>
        </p:nvSpPr>
        <p:spPr>
          <a:xfrm>
            <a:off x="817157" y="1076095"/>
            <a:ext cx="3627526" cy="5812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855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>
    <p:ext uri="{DCECCB84-F9BA-43D5-87BE-67443E8EF086}">
      <p15:sldGuideLst xmlns:p15="http://schemas.microsoft.com/office/powerpoint/2012/main">
        <p15:guide id="1" orient="horz" pos="39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Referenz - plakativ 3 C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7" hasCustomPrompt="1"/>
          </p:nvPr>
        </p:nvSpPr>
        <p:spPr>
          <a:xfrm>
            <a:off x="806451" y="2260693"/>
            <a:ext cx="3384000" cy="1984377"/>
          </a:xfrm>
          <a:prstGeom prst="rect">
            <a:avLst/>
          </a:prstGeom>
          <a:ln w="12700">
            <a:solidFill>
              <a:srgbClr val="0099FF"/>
            </a:solidFill>
          </a:ln>
        </p:spPr>
        <p:txBody>
          <a:bodyPr/>
          <a:lstStyle>
            <a:lvl1pPr marL="0" indent="0">
              <a:buFontTx/>
              <a:buNone/>
              <a:defRPr sz="1200" baseline="0">
                <a:latin typeface="Arial" charset="0"/>
              </a:defRPr>
            </a:lvl1pPr>
          </a:lstStyle>
          <a:p>
            <a:r>
              <a:rPr lang="de-DE" dirty="0"/>
              <a:t>Bild durch </a:t>
            </a:r>
            <a:r>
              <a:rPr lang="de-DE"/>
              <a:t>klicken hinzufügen</a:t>
            </a:r>
            <a:endParaRPr lang="de-DE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20" hasCustomPrompt="1"/>
          </p:nvPr>
        </p:nvSpPr>
        <p:spPr>
          <a:xfrm>
            <a:off x="4391107" y="2260695"/>
            <a:ext cx="3384000" cy="1984377"/>
          </a:xfrm>
          <a:prstGeom prst="rect">
            <a:avLst/>
          </a:prstGeom>
          <a:ln w="12700">
            <a:solidFill>
              <a:srgbClr val="0099FF"/>
            </a:solidFill>
          </a:ln>
        </p:spPr>
        <p:txBody>
          <a:bodyPr/>
          <a:lstStyle>
            <a:lvl1pPr marL="0" indent="0">
              <a:buFontTx/>
              <a:buNone/>
              <a:defRPr sz="1200" baseline="0">
                <a:latin typeface="Arial" charset="0"/>
              </a:defRPr>
            </a:lvl1pPr>
          </a:lstStyle>
          <a:p>
            <a:r>
              <a:rPr lang="de-DE" dirty="0"/>
              <a:t>Bild durch </a:t>
            </a:r>
            <a:r>
              <a:rPr lang="de-DE"/>
              <a:t>klicken hinzufügen</a:t>
            </a:r>
            <a:endParaRPr lang="de-DE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21" hasCustomPrompt="1"/>
          </p:nvPr>
        </p:nvSpPr>
        <p:spPr>
          <a:xfrm>
            <a:off x="7994624" y="2260693"/>
            <a:ext cx="3384000" cy="1984377"/>
          </a:xfrm>
          <a:prstGeom prst="rect">
            <a:avLst/>
          </a:prstGeom>
          <a:ln w="12700">
            <a:solidFill>
              <a:srgbClr val="0099FF"/>
            </a:solidFill>
          </a:ln>
        </p:spPr>
        <p:txBody>
          <a:bodyPr/>
          <a:lstStyle>
            <a:lvl1pPr marL="0" indent="0">
              <a:buFontTx/>
              <a:buNone/>
              <a:defRPr sz="1200" baseline="0">
                <a:latin typeface="Arial" charset="0"/>
              </a:defRPr>
            </a:lvl1pPr>
          </a:lstStyle>
          <a:p>
            <a:r>
              <a:rPr lang="de-DE" dirty="0"/>
              <a:t>Bild durch </a:t>
            </a:r>
            <a:r>
              <a:rPr lang="de-DE"/>
              <a:t>klicken hinzufügen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817033" y="4373822"/>
            <a:ext cx="3384000" cy="132373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AEEF"/>
              </a:buClr>
              <a:buSzPct val="100000"/>
              <a:buFontTx/>
              <a:buNone/>
              <a:tabLst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4401709" y="4373822"/>
            <a:ext cx="3394585" cy="132373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AEEF"/>
              </a:buClr>
              <a:buSzPct val="100000"/>
              <a:buFontTx/>
              <a:buNone/>
              <a:tabLst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7994624" y="4373818"/>
            <a:ext cx="3382460" cy="133123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AEEF"/>
              </a:buClr>
              <a:buSzPct val="100000"/>
              <a:buFontTx/>
              <a:buNone/>
              <a:tabLst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06452" y="1444633"/>
            <a:ext cx="10551581" cy="6872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714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Referenz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005014" y="1724303"/>
            <a:ext cx="9374188" cy="72557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005014" y="2687484"/>
            <a:ext cx="9374201" cy="3420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sz="1801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8"/>
          </p:nvPr>
        </p:nvSpPr>
        <p:spPr>
          <a:xfrm>
            <a:off x="817157" y="1076095"/>
            <a:ext cx="3627526" cy="5812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pic>
        <p:nvPicPr>
          <p:cNvPr id="11" name="Bild 2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  <p:sp>
        <p:nvSpPr>
          <p:cNvPr id="12" name="Oval 3"/>
          <p:cNvSpPr>
            <a:spLocks noChangeAspect="1"/>
          </p:cNvSpPr>
          <p:nvPr userDrawn="1"/>
        </p:nvSpPr>
        <p:spPr>
          <a:xfrm>
            <a:off x="319548" y="2556388"/>
            <a:ext cx="1260000" cy="1260000"/>
          </a:xfrm>
          <a:prstGeom prst="ellipse">
            <a:avLst/>
          </a:prstGeom>
          <a:solidFill>
            <a:schemeClr val="bg1"/>
          </a:solidFill>
          <a:ln>
            <a:solidFill>
              <a:srgbClr val="00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4"/>
          </p:nvPr>
        </p:nvSpPr>
        <p:spPr>
          <a:xfrm>
            <a:off x="340409" y="2576318"/>
            <a:ext cx="1231476" cy="1237847"/>
          </a:xfrm>
          <a:custGeom>
            <a:avLst/>
            <a:gdLst>
              <a:gd name="connsiteX0" fmla="*/ 0 w 1240404"/>
              <a:gd name="connsiteY0" fmla="*/ 0 h 1248354"/>
              <a:gd name="connsiteX1" fmla="*/ 1240404 w 1240404"/>
              <a:gd name="connsiteY1" fmla="*/ 0 h 1248354"/>
              <a:gd name="connsiteX2" fmla="*/ 1240404 w 1240404"/>
              <a:gd name="connsiteY2" fmla="*/ 1248354 h 1248354"/>
              <a:gd name="connsiteX3" fmla="*/ 0 w 1240404"/>
              <a:gd name="connsiteY3" fmla="*/ 1248354 h 1248354"/>
              <a:gd name="connsiteX4" fmla="*/ 0 w 1240404"/>
              <a:gd name="connsiteY4" fmla="*/ 0 h 1248354"/>
              <a:gd name="connsiteX0" fmla="*/ 0 w 1240404"/>
              <a:gd name="connsiteY0" fmla="*/ 0 h 1248354"/>
              <a:gd name="connsiteX1" fmla="*/ 1192696 w 1240404"/>
              <a:gd name="connsiteY1" fmla="*/ 353833 h 1248354"/>
              <a:gd name="connsiteX2" fmla="*/ 1240404 w 1240404"/>
              <a:gd name="connsiteY2" fmla="*/ 1248354 h 1248354"/>
              <a:gd name="connsiteX3" fmla="*/ 0 w 1240404"/>
              <a:gd name="connsiteY3" fmla="*/ 1248354 h 1248354"/>
              <a:gd name="connsiteX4" fmla="*/ 0 w 1240404"/>
              <a:gd name="connsiteY4" fmla="*/ 0 h 1248354"/>
              <a:gd name="connsiteX0" fmla="*/ 47708 w 1240404"/>
              <a:gd name="connsiteY0" fmla="*/ 7951 h 894521"/>
              <a:gd name="connsiteX1" fmla="*/ 1192696 w 1240404"/>
              <a:gd name="connsiteY1" fmla="*/ 0 h 894521"/>
              <a:gd name="connsiteX2" fmla="*/ 1240404 w 1240404"/>
              <a:gd name="connsiteY2" fmla="*/ 894521 h 894521"/>
              <a:gd name="connsiteX3" fmla="*/ 0 w 1240404"/>
              <a:gd name="connsiteY3" fmla="*/ 894521 h 894521"/>
              <a:gd name="connsiteX4" fmla="*/ 47708 w 1240404"/>
              <a:gd name="connsiteY4" fmla="*/ 7951 h 894521"/>
              <a:gd name="connsiteX0" fmla="*/ 0 w 1192696"/>
              <a:gd name="connsiteY0" fmla="*/ 7951 h 894521"/>
              <a:gd name="connsiteX1" fmla="*/ 1144988 w 1192696"/>
              <a:gd name="connsiteY1" fmla="*/ 0 h 894521"/>
              <a:gd name="connsiteX2" fmla="*/ 1192696 w 1192696"/>
              <a:gd name="connsiteY2" fmla="*/ 894521 h 894521"/>
              <a:gd name="connsiteX3" fmla="*/ 19879 w 1192696"/>
              <a:gd name="connsiteY3" fmla="*/ 560566 h 894521"/>
              <a:gd name="connsiteX4" fmla="*/ 0 w 1192696"/>
              <a:gd name="connsiteY4" fmla="*/ 7951 h 894521"/>
              <a:gd name="connsiteX0" fmla="*/ 0 w 1144988"/>
              <a:gd name="connsiteY0" fmla="*/ 7951 h 568518"/>
              <a:gd name="connsiteX1" fmla="*/ 1144988 w 1144988"/>
              <a:gd name="connsiteY1" fmla="*/ 0 h 568518"/>
              <a:gd name="connsiteX2" fmla="*/ 1141012 w 1144988"/>
              <a:gd name="connsiteY2" fmla="*/ 568518 h 568518"/>
              <a:gd name="connsiteX3" fmla="*/ 19879 w 1144988"/>
              <a:gd name="connsiteY3" fmla="*/ 560566 h 568518"/>
              <a:gd name="connsiteX4" fmla="*/ 0 w 1144988"/>
              <a:gd name="connsiteY4" fmla="*/ 7951 h 568518"/>
              <a:gd name="connsiteX0" fmla="*/ 0 w 1144988"/>
              <a:gd name="connsiteY0" fmla="*/ 323360 h 883927"/>
              <a:gd name="connsiteX1" fmla="*/ 1144988 w 1144988"/>
              <a:gd name="connsiteY1" fmla="*/ 315409 h 883927"/>
              <a:gd name="connsiteX2" fmla="*/ 1141012 w 1144988"/>
              <a:gd name="connsiteY2" fmla="*/ 883927 h 883927"/>
              <a:gd name="connsiteX3" fmla="*/ 19879 w 1144988"/>
              <a:gd name="connsiteY3" fmla="*/ 875975 h 883927"/>
              <a:gd name="connsiteX4" fmla="*/ 0 w 1144988"/>
              <a:gd name="connsiteY4" fmla="*/ 323360 h 883927"/>
              <a:gd name="connsiteX0" fmla="*/ 0 w 1144988"/>
              <a:gd name="connsiteY0" fmla="*/ 369785 h 930352"/>
              <a:gd name="connsiteX1" fmla="*/ 1144988 w 1144988"/>
              <a:gd name="connsiteY1" fmla="*/ 361834 h 930352"/>
              <a:gd name="connsiteX2" fmla="*/ 1141012 w 1144988"/>
              <a:gd name="connsiteY2" fmla="*/ 930352 h 930352"/>
              <a:gd name="connsiteX3" fmla="*/ 19879 w 1144988"/>
              <a:gd name="connsiteY3" fmla="*/ 922400 h 930352"/>
              <a:gd name="connsiteX4" fmla="*/ 0 w 1144988"/>
              <a:gd name="connsiteY4" fmla="*/ 369785 h 930352"/>
              <a:gd name="connsiteX0" fmla="*/ 0 w 1144988"/>
              <a:gd name="connsiteY0" fmla="*/ 352359 h 912926"/>
              <a:gd name="connsiteX1" fmla="*/ 1144988 w 1144988"/>
              <a:gd name="connsiteY1" fmla="*/ 344408 h 912926"/>
              <a:gd name="connsiteX2" fmla="*/ 1141012 w 1144988"/>
              <a:gd name="connsiteY2" fmla="*/ 912926 h 912926"/>
              <a:gd name="connsiteX3" fmla="*/ 19879 w 1144988"/>
              <a:gd name="connsiteY3" fmla="*/ 904974 h 912926"/>
              <a:gd name="connsiteX4" fmla="*/ 0 w 1144988"/>
              <a:gd name="connsiteY4" fmla="*/ 352359 h 912926"/>
              <a:gd name="connsiteX0" fmla="*/ 0 w 1144988"/>
              <a:gd name="connsiteY0" fmla="*/ 356676 h 917243"/>
              <a:gd name="connsiteX1" fmla="*/ 1144988 w 1144988"/>
              <a:gd name="connsiteY1" fmla="*/ 348725 h 917243"/>
              <a:gd name="connsiteX2" fmla="*/ 1141012 w 1144988"/>
              <a:gd name="connsiteY2" fmla="*/ 917243 h 917243"/>
              <a:gd name="connsiteX3" fmla="*/ 19879 w 1144988"/>
              <a:gd name="connsiteY3" fmla="*/ 909291 h 917243"/>
              <a:gd name="connsiteX4" fmla="*/ 0 w 1144988"/>
              <a:gd name="connsiteY4" fmla="*/ 356676 h 917243"/>
              <a:gd name="connsiteX0" fmla="*/ 43555 w 1188543"/>
              <a:gd name="connsiteY0" fmla="*/ 356676 h 917243"/>
              <a:gd name="connsiteX1" fmla="*/ 1188543 w 1188543"/>
              <a:gd name="connsiteY1" fmla="*/ 348725 h 917243"/>
              <a:gd name="connsiteX2" fmla="*/ 1184567 w 1188543"/>
              <a:gd name="connsiteY2" fmla="*/ 917243 h 917243"/>
              <a:gd name="connsiteX3" fmla="*/ 63434 w 1188543"/>
              <a:gd name="connsiteY3" fmla="*/ 909291 h 917243"/>
              <a:gd name="connsiteX4" fmla="*/ 43555 w 1188543"/>
              <a:gd name="connsiteY4" fmla="*/ 356676 h 917243"/>
              <a:gd name="connsiteX0" fmla="*/ 43555 w 1188543"/>
              <a:gd name="connsiteY0" fmla="*/ 356676 h 1221166"/>
              <a:gd name="connsiteX1" fmla="*/ 1188543 w 1188543"/>
              <a:gd name="connsiteY1" fmla="*/ 348725 h 1221166"/>
              <a:gd name="connsiteX2" fmla="*/ 1184567 w 1188543"/>
              <a:gd name="connsiteY2" fmla="*/ 917243 h 1221166"/>
              <a:gd name="connsiteX3" fmla="*/ 63434 w 1188543"/>
              <a:gd name="connsiteY3" fmla="*/ 909291 h 1221166"/>
              <a:gd name="connsiteX4" fmla="*/ 43555 w 1188543"/>
              <a:gd name="connsiteY4" fmla="*/ 356676 h 1221166"/>
              <a:gd name="connsiteX0" fmla="*/ 43555 w 1188543"/>
              <a:gd name="connsiteY0" fmla="*/ 356676 h 1241708"/>
              <a:gd name="connsiteX1" fmla="*/ 1188543 w 1188543"/>
              <a:gd name="connsiteY1" fmla="*/ 348725 h 1241708"/>
              <a:gd name="connsiteX2" fmla="*/ 1184567 w 1188543"/>
              <a:gd name="connsiteY2" fmla="*/ 917243 h 1241708"/>
              <a:gd name="connsiteX3" fmla="*/ 63434 w 1188543"/>
              <a:gd name="connsiteY3" fmla="*/ 909291 h 1241708"/>
              <a:gd name="connsiteX4" fmla="*/ 43555 w 1188543"/>
              <a:gd name="connsiteY4" fmla="*/ 356676 h 1241708"/>
              <a:gd name="connsiteX0" fmla="*/ 43555 w 1196494"/>
              <a:gd name="connsiteY0" fmla="*/ 354020 h 1239052"/>
              <a:gd name="connsiteX1" fmla="*/ 1196494 w 1196494"/>
              <a:gd name="connsiteY1" fmla="*/ 350045 h 1239052"/>
              <a:gd name="connsiteX2" fmla="*/ 1184567 w 1196494"/>
              <a:gd name="connsiteY2" fmla="*/ 914587 h 1239052"/>
              <a:gd name="connsiteX3" fmla="*/ 63434 w 1196494"/>
              <a:gd name="connsiteY3" fmla="*/ 906635 h 1239052"/>
              <a:gd name="connsiteX4" fmla="*/ 43555 w 1196494"/>
              <a:gd name="connsiteY4" fmla="*/ 354020 h 1239052"/>
              <a:gd name="connsiteX0" fmla="*/ 43555 w 1228655"/>
              <a:gd name="connsiteY0" fmla="*/ 354020 h 1239052"/>
              <a:gd name="connsiteX1" fmla="*/ 1196494 w 1228655"/>
              <a:gd name="connsiteY1" fmla="*/ 350045 h 1239052"/>
              <a:gd name="connsiteX2" fmla="*/ 1184567 w 1228655"/>
              <a:gd name="connsiteY2" fmla="*/ 914587 h 1239052"/>
              <a:gd name="connsiteX3" fmla="*/ 63434 w 1228655"/>
              <a:gd name="connsiteY3" fmla="*/ 906635 h 1239052"/>
              <a:gd name="connsiteX4" fmla="*/ 43555 w 1228655"/>
              <a:gd name="connsiteY4" fmla="*/ 354020 h 1239052"/>
              <a:gd name="connsiteX0" fmla="*/ 43555 w 1228655"/>
              <a:gd name="connsiteY0" fmla="*/ 354020 h 1242993"/>
              <a:gd name="connsiteX1" fmla="*/ 1196494 w 1228655"/>
              <a:gd name="connsiteY1" fmla="*/ 350045 h 1242993"/>
              <a:gd name="connsiteX2" fmla="*/ 1184567 w 1228655"/>
              <a:gd name="connsiteY2" fmla="*/ 914587 h 1242993"/>
              <a:gd name="connsiteX3" fmla="*/ 63434 w 1228655"/>
              <a:gd name="connsiteY3" fmla="*/ 906635 h 1242993"/>
              <a:gd name="connsiteX4" fmla="*/ 43555 w 1228655"/>
              <a:gd name="connsiteY4" fmla="*/ 354020 h 1242993"/>
              <a:gd name="connsiteX0" fmla="*/ 43555 w 1225465"/>
              <a:gd name="connsiteY0" fmla="*/ 354020 h 1242993"/>
              <a:gd name="connsiteX1" fmla="*/ 1196494 w 1225465"/>
              <a:gd name="connsiteY1" fmla="*/ 350045 h 1242993"/>
              <a:gd name="connsiteX2" fmla="*/ 1168664 w 1225465"/>
              <a:gd name="connsiteY2" fmla="*/ 914587 h 1242993"/>
              <a:gd name="connsiteX3" fmla="*/ 63434 w 1225465"/>
              <a:gd name="connsiteY3" fmla="*/ 906635 h 1242993"/>
              <a:gd name="connsiteX4" fmla="*/ 43555 w 1225465"/>
              <a:gd name="connsiteY4" fmla="*/ 354020 h 1242993"/>
              <a:gd name="connsiteX0" fmla="*/ 43555 w 1231406"/>
              <a:gd name="connsiteY0" fmla="*/ 354020 h 1242993"/>
              <a:gd name="connsiteX1" fmla="*/ 1196494 w 1231406"/>
              <a:gd name="connsiteY1" fmla="*/ 350045 h 1242993"/>
              <a:gd name="connsiteX2" fmla="*/ 1168664 w 1231406"/>
              <a:gd name="connsiteY2" fmla="*/ 914587 h 1242993"/>
              <a:gd name="connsiteX3" fmla="*/ 63434 w 1231406"/>
              <a:gd name="connsiteY3" fmla="*/ 906635 h 1242993"/>
              <a:gd name="connsiteX4" fmla="*/ 43555 w 1231406"/>
              <a:gd name="connsiteY4" fmla="*/ 354020 h 1242993"/>
              <a:gd name="connsiteX0" fmla="*/ 43555 w 1231406"/>
              <a:gd name="connsiteY0" fmla="*/ 354020 h 1237106"/>
              <a:gd name="connsiteX1" fmla="*/ 1196494 w 1231406"/>
              <a:gd name="connsiteY1" fmla="*/ 350045 h 1237106"/>
              <a:gd name="connsiteX2" fmla="*/ 1168664 w 1231406"/>
              <a:gd name="connsiteY2" fmla="*/ 914587 h 1237106"/>
              <a:gd name="connsiteX3" fmla="*/ 63434 w 1231406"/>
              <a:gd name="connsiteY3" fmla="*/ 906635 h 1237106"/>
              <a:gd name="connsiteX4" fmla="*/ 43555 w 1231406"/>
              <a:gd name="connsiteY4" fmla="*/ 354020 h 1237106"/>
              <a:gd name="connsiteX0" fmla="*/ 46630 w 1234481"/>
              <a:gd name="connsiteY0" fmla="*/ 354020 h 1237106"/>
              <a:gd name="connsiteX1" fmla="*/ 1199569 w 1234481"/>
              <a:gd name="connsiteY1" fmla="*/ 350045 h 1237106"/>
              <a:gd name="connsiteX2" fmla="*/ 1171739 w 1234481"/>
              <a:gd name="connsiteY2" fmla="*/ 914587 h 1237106"/>
              <a:gd name="connsiteX3" fmla="*/ 66509 w 1234481"/>
              <a:gd name="connsiteY3" fmla="*/ 906635 h 1237106"/>
              <a:gd name="connsiteX4" fmla="*/ 46630 w 1234481"/>
              <a:gd name="connsiteY4" fmla="*/ 354020 h 1237106"/>
              <a:gd name="connsiteX0" fmla="*/ 46630 w 1234481"/>
              <a:gd name="connsiteY0" fmla="*/ 354020 h 1237106"/>
              <a:gd name="connsiteX1" fmla="*/ 1199569 w 1234481"/>
              <a:gd name="connsiteY1" fmla="*/ 350045 h 1237106"/>
              <a:gd name="connsiteX2" fmla="*/ 1171739 w 1234481"/>
              <a:gd name="connsiteY2" fmla="*/ 914587 h 1237106"/>
              <a:gd name="connsiteX3" fmla="*/ 66509 w 1234481"/>
              <a:gd name="connsiteY3" fmla="*/ 906635 h 1237106"/>
              <a:gd name="connsiteX4" fmla="*/ 46630 w 1234481"/>
              <a:gd name="connsiteY4" fmla="*/ 354020 h 1237106"/>
              <a:gd name="connsiteX0" fmla="*/ 46630 w 1236571"/>
              <a:gd name="connsiteY0" fmla="*/ 354020 h 1232579"/>
              <a:gd name="connsiteX1" fmla="*/ 1199569 w 1236571"/>
              <a:gd name="connsiteY1" fmla="*/ 350045 h 1232579"/>
              <a:gd name="connsiteX2" fmla="*/ 1179690 w 1236571"/>
              <a:gd name="connsiteY2" fmla="*/ 898684 h 1232579"/>
              <a:gd name="connsiteX3" fmla="*/ 66509 w 1236571"/>
              <a:gd name="connsiteY3" fmla="*/ 906635 h 1232579"/>
              <a:gd name="connsiteX4" fmla="*/ 46630 w 1236571"/>
              <a:gd name="connsiteY4" fmla="*/ 354020 h 1232579"/>
              <a:gd name="connsiteX0" fmla="*/ 46630 w 1228232"/>
              <a:gd name="connsiteY0" fmla="*/ 354020 h 1232579"/>
              <a:gd name="connsiteX1" fmla="*/ 1187642 w 1228232"/>
              <a:gd name="connsiteY1" fmla="*/ 350045 h 1232579"/>
              <a:gd name="connsiteX2" fmla="*/ 1179690 w 1228232"/>
              <a:gd name="connsiteY2" fmla="*/ 898684 h 1232579"/>
              <a:gd name="connsiteX3" fmla="*/ 66509 w 1228232"/>
              <a:gd name="connsiteY3" fmla="*/ 906635 h 1232579"/>
              <a:gd name="connsiteX4" fmla="*/ 46630 w 1228232"/>
              <a:gd name="connsiteY4" fmla="*/ 354020 h 1232579"/>
              <a:gd name="connsiteX0" fmla="*/ 57792 w 1223492"/>
              <a:gd name="connsiteY0" fmla="*/ 354020 h 1232579"/>
              <a:gd name="connsiteX1" fmla="*/ 1182902 w 1223492"/>
              <a:gd name="connsiteY1" fmla="*/ 350045 h 1232579"/>
              <a:gd name="connsiteX2" fmla="*/ 1174950 w 1223492"/>
              <a:gd name="connsiteY2" fmla="*/ 898684 h 1232579"/>
              <a:gd name="connsiteX3" fmla="*/ 61769 w 1223492"/>
              <a:gd name="connsiteY3" fmla="*/ 906635 h 1232579"/>
              <a:gd name="connsiteX4" fmla="*/ 57792 w 1223492"/>
              <a:gd name="connsiteY4" fmla="*/ 354020 h 1232579"/>
              <a:gd name="connsiteX0" fmla="*/ 57792 w 1221035"/>
              <a:gd name="connsiteY0" fmla="*/ 354020 h 1230359"/>
              <a:gd name="connsiteX1" fmla="*/ 1182902 w 1221035"/>
              <a:gd name="connsiteY1" fmla="*/ 350045 h 1230359"/>
              <a:gd name="connsiteX2" fmla="*/ 1166999 w 1221035"/>
              <a:gd name="connsiteY2" fmla="*/ 890733 h 1230359"/>
              <a:gd name="connsiteX3" fmla="*/ 61769 w 1221035"/>
              <a:gd name="connsiteY3" fmla="*/ 906635 h 1230359"/>
              <a:gd name="connsiteX4" fmla="*/ 57792 w 1221035"/>
              <a:gd name="connsiteY4" fmla="*/ 354020 h 1230359"/>
              <a:gd name="connsiteX0" fmla="*/ 57792 w 1226347"/>
              <a:gd name="connsiteY0" fmla="*/ 354020 h 1230359"/>
              <a:gd name="connsiteX1" fmla="*/ 1182902 w 1226347"/>
              <a:gd name="connsiteY1" fmla="*/ 350045 h 1230359"/>
              <a:gd name="connsiteX2" fmla="*/ 1166999 w 1226347"/>
              <a:gd name="connsiteY2" fmla="*/ 890733 h 1230359"/>
              <a:gd name="connsiteX3" fmla="*/ 61769 w 1226347"/>
              <a:gd name="connsiteY3" fmla="*/ 906635 h 1230359"/>
              <a:gd name="connsiteX4" fmla="*/ 57792 w 1226347"/>
              <a:gd name="connsiteY4" fmla="*/ 354020 h 1230359"/>
              <a:gd name="connsiteX0" fmla="*/ 57792 w 1229791"/>
              <a:gd name="connsiteY0" fmla="*/ 354020 h 1230359"/>
              <a:gd name="connsiteX1" fmla="*/ 1182902 w 1229791"/>
              <a:gd name="connsiteY1" fmla="*/ 350045 h 1230359"/>
              <a:gd name="connsiteX2" fmla="*/ 1166999 w 1229791"/>
              <a:gd name="connsiteY2" fmla="*/ 890733 h 1230359"/>
              <a:gd name="connsiteX3" fmla="*/ 61769 w 1229791"/>
              <a:gd name="connsiteY3" fmla="*/ 906635 h 1230359"/>
              <a:gd name="connsiteX4" fmla="*/ 57792 w 1229791"/>
              <a:gd name="connsiteY4" fmla="*/ 354020 h 1230359"/>
              <a:gd name="connsiteX0" fmla="*/ 57792 w 1229791"/>
              <a:gd name="connsiteY0" fmla="*/ 343619 h 1219958"/>
              <a:gd name="connsiteX1" fmla="*/ 1182902 w 1229791"/>
              <a:gd name="connsiteY1" fmla="*/ 339644 h 1219958"/>
              <a:gd name="connsiteX2" fmla="*/ 1166999 w 1229791"/>
              <a:gd name="connsiteY2" fmla="*/ 880332 h 1219958"/>
              <a:gd name="connsiteX3" fmla="*/ 61769 w 1229791"/>
              <a:gd name="connsiteY3" fmla="*/ 896234 h 1219958"/>
              <a:gd name="connsiteX4" fmla="*/ 57792 w 1229791"/>
              <a:gd name="connsiteY4" fmla="*/ 343619 h 1219958"/>
              <a:gd name="connsiteX0" fmla="*/ 57792 w 1229791"/>
              <a:gd name="connsiteY0" fmla="*/ 358303 h 1234642"/>
              <a:gd name="connsiteX1" fmla="*/ 1182902 w 1229791"/>
              <a:gd name="connsiteY1" fmla="*/ 354328 h 1234642"/>
              <a:gd name="connsiteX2" fmla="*/ 1166999 w 1229791"/>
              <a:gd name="connsiteY2" fmla="*/ 895016 h 1234642"/>
              <a:gd name="connsiteX3" fmla="*/ 61769 w 1229791"/>
              <a:gd name="connsiteY3" fmla="*/ 910918 h 1234642"/>
              <a:gd name="connsiteX4" fmla="*/ 57792 w 1229791"/>
              <a:gd name="connsiteY4" fmla="*/ 358303 h 1234642"/>
              <a:gd name="connsiteX0" fmla="*/ 60697 w 1232696"/>
              <a:gd name="connsiteY0" fmla="*/ 358303 h 1234642"/>
              <a:gd name="connsiteX1" fmla="*/ 1185807 w 1232696"/>
              <a:gd name="connsiteY1" fmla="*/ 354328 h 1234642"/>
              <a:gd name="connsiteX2" fmla="*/ 1169904 w 1232696"/>
              <a:gd name="connsiteY2" fmla="*/ 895016 h 1234642"/>
              <a:gd name="connsiteX3" fmla="*/ 64674 w 1232696"/>
              <a:gd name="connsiteY3" fmla="*/ 910918 h 1234642"/>
              <a:gd name="connsiteX4" fmla="*/ 60697 w 1232696"/>
              <a:gd name="connsiteY4" fmla="*/ 358303 h 1234642"/>
              <a:gd name="connsiteX0" fmla="*/ 60697 w 1232696"/>
              <a:gd name="connsiteY0" fmla="*/ 358303 h 1234642"/>
              <a:gd name="connsiteX1" fmla="*/ 1185807 w 1232696"/>
              <a:gd name="connsiteY1" fmla="*/ 354328 h 1234642"/>
              <a:gd name="connsiteX2" fmla="*/ 1169904 w 1232696"/>
              <a:gd name="connsiteY2" fmla="*/ 895016 h 1234642"/>
              <a:gd name="connsiteX3" fmla="*/ 64674 w 1232696"/>
              <a:gd name="connsiteY3" fmla="*/ 910918 h 1234642"/>
              <a:gd name="connsiteX4" fmla="*/ 60697 w 1232696"/>
              <a:gd name="connsiteY4" fmla="*/ 358303 h 1234642"/>
              <a:gd name="connsiteX0" fmla="*/ 52537 w 1224536"/>
              <a:gd name="connsiteY0" fmla="*/ 358303 h 1254926"/>
              <a:gd name="connsiteX1" fmla="*/ 1177647 w 1224536"/>
              <a:gd name="connsiteY1" fmla="*/ 354328 h 1254926"/>
              <a:gd name="connsiteX2" fmla="*/ 1161744 w 1224536"/>
              <a:gd name="connsiteY2" fmla="*/ 895016 h 1254926"/>
              <a:gd name="connsiteX3" fmla="*/ 68441 w 1224536"/>
              <a:gd name="connsiteY3" fmla="*/ 938748 h 1254926"/>
              <a:gd name="connsiteX4" fmla="*/ 52537 w 1224536"/>
              <a:gd name="connsiteY4" fmla="*/ 358303 h 1254926"/>
              <a:gd name="connsiteX0" fmla="*/ 57749 w 1229748"/>
              <a:gd name="connsiteY0" fmla="*/ 358303 h 1254926"/>
              <a:gd name="connsiteX1" fmla="*/ 1182859 w 1229748"/>
              <a:gd name="connsiteY1" fmla="*/ 354328 h 1254926"/>
              <a:gd name="connsiteX2" fmla="*/ 1166956 w 1229748"/>
              <a:gd name="connsiteY2" fmla="*/ 895016 h 1254926"/>
              <a:gd name="connsiteX3" fmla="*/ 73653 w 1229748"/>
              <a:gd name="connsiteY3" fmla="*/ 938748 h 1254926"/>
              <a:gd name="connsiteX4" fmla="*/ 57749 w 1229748"/>
              <a:gd name="connsiteY4" fmla="*/ 358303 h 1254926"/>
              <a:gd name="connsiteX0" fmla="*/ 57749 w 1229748"/>
              <a:gd name="connsiteY0" fmla="*/ 359462 h 1256085"/>
              <a:gd name="connsiteX1" fmla="*/ 1182859 w 1229748"/>
              <a:gd name="connsiteY1" fmla="*/ 355487 h 1256085"/>
              <a:gd name="connsiteX2" fmla="*/ 1166956 w 1229748"/>
              <a:gd name="connsiteY2" fmla="*/ 896175 h 1256085"/>
              <a:gd name="connsiteX3" fmla="*/ 73653 w 1229748"/>
              <a:gd name="connsiteY3" fmla="*/ 939907 h 1256085"/>
              <a:gd name="connsiteX4" fmla="*/ 57749 w 1229748"/>
              <a:gd name="connsiteY4" fmla="*/ 359462 h 1256085"/>
              <a:gd name="connsiteX0" fmla="*/ 57749 w 1229748"/>
              <a:gd name="connsiteY0" fmla="*/ 349210 h 1245833"/>
              <a:gd name="connsiteX1" fmla="*/ 1182859 w 1229748"/>
              <a:gd name="connsiteY1" fmla="*/ 345235 h 1245833"/>
              <a:gd name="connsiteX2" fmla="*/ 1166956 w 1229748"/>
              <a:gd name="connsiteY2" fmla="*/ 885923 h 1245833"/>
              <a:gd name="connsiteX3" fmla="*/ 73653 w 1229748"/>
              <a:gd name="connsiteY3" fmla="*/ 929655 h 1245833"/>
              <a:gd name="connsiteX4" fmla="*/ 57749 w 1229748"/>
              <a:gd name="connsiteY4" fmla="*/ 349210 h 1245833"/>
              <a:gd name="connsiteX0" fmla="*/ 57749 w 1229748"/>
              <a:gd name="connsiteY0" fmla="*/ 354332 h 1250955"/>
              <a:gd name="connsiteX1" fmla="*/ 1182859 w 1229748"/>
              <a:gd name="connsiteY1" fmla="*/ 350357 h 1250955"/>
              <a:gd name="connsiteX2" fmla="*/ 1166956 w 1229748"/>
              <a:gd name="connsiteY2" fmla="*/ 891045 h 1250955"/>
              <a:gd name="connsiteX3" fmla="*/ 73653 w 1229748"/>
              <a:gd name="connsiteY3" fmla="*/ 934777 h 1250955"/>
              <a:gd name="connsiteX4" fmla="*/ 57749 w 1229748"/>
              <a:gd name="connsiteY4" fmla="*/ 354332 h 1250955"/>
              <a:gd name="connsiteX0" fmla="*/ 57749 w 1231476"/>
              <a:gd name="connsiteY0" fmla="*/ 354332 h 1250955"/>
              <a:gd name="connsiteX1" fmla="*/ 1182859 w 1231476"/>
              <a:gd name="connsiteY1" fmla="*/ 350357 h 1250955"/>
              <a:gd name="connsiteX2" fmla="*/ 1166956 w 1231476"/>
              <a:gd name="connsiteY2" fmla="*/ 891045 h 1250955"/>
              <a:gd name="connsiteX3" fmla="*/ 73653 w 1231476"/>
              <a:gd name="connsiteY3" fmla="*/ 934777 h 1250955"/>
              <a:gd name="connsiteX4" fmla="*/ 57749 w 1231476"/>
              <a:gd name="connsiteY4" fmla="*/ 354332 h 1250955"/>
              <a:gd name="connsiteX0" fmla="*/ 57749 w 1231476"/>
              <a:gd name="connsiteY0" fmla="*/ 354332 h 1231521"/>
              <a:gd name="connsiteX1" fmla="*/ 1182859 w 1231476"/>
              <a:gd name="connsiteY1" fmla="*/ 350357 h 1231521"/>
              <a:gd name="connsiteX2" fmla="*/ 1166956 w 1231476"/>
              <a:gd name="connsiteY2" fmla="*/ 891045 h 1231521"/>
              <a:gd name="connsiteX3" fmla="*/ 73653 w 1231476"/>
              <a:gd name="connsiteY3" fmla="*/ 934777 h 1231521"/>
              <a:gd name="connsiteX4" fmla="*/ 57749 w 1231476"/>
              <a:gd name="connsiteY4" fmla="*/ 354332 h 1231521"/>
              <a:gd name="connsiteX0" fmla="*/ 57749 w 1231476"/>
              <a:gd name="connsiteY0" fmla="*/ 354332 h 1233288"/>
              <a:gd name="connsiteX1" fmla="*/ 1182859 w 1231476"/>
              <a:gd name="connsiteY1" fmla="*/ 350357 h 1233288"/>
              <a:gd name="connsiteX2" fmla="*/ 1166956 w 1231476"/>
              <a:gd name="connsiteY2" fmla="*/ 891045 h 1233288"/>
              <a:gd name="connsiteX3" fmla="*/ 73653 w 1231476"/>
              <a:gd name="connsiteY3" fmla="*/ 934777 h 1233288"/>
              <a:gd name="connsiteX4" fmla="*/ 57749 w 1231476"/>
              <a:gd name="connsiteY4" fmla="*/ 354332 h 1233288"/>
              <a:gd name="connsiteX0" fmla="*/ 57749 w 1231476"/>
              <a:gd name="connsiteY0" fmla="*/ 354332 h 1237847"/>
              <a:gd name="connsiteX1" fmla="*/ 1182859 w 1231476"/>
              <a:gd name="connsiteY1" fmla="*/ 350357 h 1237847"/>
              <a:gd name="connsiteX2" fmla="*/ 1166956 w 1231476"/>
              <a:gd name="connsiteY2" fmla="*/ 891045 h 1237847"/>
              <a:gd name="connsiteX3" fmla="*/ 73653 w 1231476"/>
              <a:gd name="connsiteY3" fmla="*/ 934777 h 1237847"/>
              <a:gd name="connsiteX4" fmla="*/ 57749 w 1231476"/>
              <a:gd name="connsiteY4" fmla="*/ 354332 h 123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476" h="1237847">
                <a:moveTo>
                  <a:pt x="57749" y="354332"/>
                </a:moveTo>
                <a:cubicBezTo>
                  <a:pt x="161115" y="89289"/>
                  <a:pt x="741561" y="-287073"/>
                  <a:pt x="1182859" y="350357"/>
                </a:cubicBezTo>
                <a:cubicBezTo>
                  <a:pt x="1272973" y="651182"/>
                  <a:pt x="1219965" y="761173"/>
                  <a:pt x="1166956" y="891045"/>
                </a:cubicBezTo>
                <a:cubicBezTo>
                  <a:pt x="1186836" y="987785"/>
                  <a:pt x="602415" y="1593410"/>
                  <a:pt x="73653" y="934777"/>
                </a:cubicBezTo>
                <a:cubicBezTo>
                  <a:pt x="-72121" y="595521"/>
                  <a:pt x="40521" y="439145"/>
                  <a:pt x="57749" y="354332"/>
                </a:cubicBezTo>
                <a:close/>
              </a:path>
            </a:pathLst>
          </a:cu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0347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  <p:extLst>
    <p:ext uri="{DCECCB84-F9BA-43D5-87BE-67443E8EF086}">
      <p15:sldGuideLst xmlns:p15="http://schemas.microsoft.com/office/powerpoint/2012/main">
        <p15:guide id="1" orient="horz" pos="2004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Referenz - Tabel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14931" y="1785276"/>
            <a:ext cx="10564284" cy="66461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17157" y="1076095"/>
            <a:ext cx="3627526" cy="5812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6861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541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Referenz - Tabel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07523" y="1444639"/>
            <a:ext cx="10571692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721754" y="2605891"/>
            <a:ext cx="1056534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10" indent="0"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464" indent="0"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618" indent="0"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636782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005014" y="1444639"/>
            <a:ext cx="9374188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1"/>
          </p:nvPr>
        </p:nvSpPr>
        <p:spPr>
          <a:xfrm>
            <a:off x="2005014" y="2682873"/>
            <a:ext cx="9374201" cy="342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Tabelle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pic>
        <p:nvPicPr>
          <p:cNvPr id="6" name="Bild 2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47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1" userDrawn="1">
          <p15:clr>
            <a:srgbClr val="FBAE40"/>
          </p15:clr>
        </p15:guide>
        <p15:guide id="2" orient="horz" pos="15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22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1" y="4076245"/>
            <a:ext cx="3840000" cy="2024249"/>
          </a:xfrm>
          <a:prstGeom prst="rect">
            <a:avLst/>
          </a:prstGeom>
        </p:spPr>
        <p:txBody>
          <a:bodyPr vert="horz" lIns="0" tIns="0" rIns="0" bIns="0" numCol="1" anchor="t" anchorCtr="0"/>
          <a:lstStyle>
            <a:lvl1pPr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Austria Wirtschaftsservice Gesellschaft mbH</a:t>
            </a:r>
          </a:p>
          <a:p>
            <a:pPr lvl="0"/>
            <a:r>
              <a:rPr lang="de-AT" dirty="0" err="1"/>
              <a:t>Walcherstraße</a:t>
            </a:r>
            <a:r>
              <a:rPr lang="de-AT" dirty="0"/>
              <a:t> 11A, 1120 Wien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T +43 1 50175 –0</a:t>
            </a:r>
          </a:p>
          <a:p>
            <a:pPr lvl="0"/>
            <a:r>
              <a:rPr lang="de-AT" dirty="0"/>
              <a:t>E gruenden@aws.at   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www.aws.at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29583" y="4073530"/>
            <a:ext cx="2880000" cy="2009495"/>
          </a:xfrm>
          <a:prstGeom prst="rect">
            <a:avLst/>
          </a:prstGeom>
        </p:spPr>
        <p:txBody>
          <a:bodyPr vert="horz" lIns="0" tIns="0" rIns="0" bIns="0" numCol="1" anchor="t" anchorCtr="0"/>
          <a:lstStyle>
            <a:lvl1pPr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Max Mustermann</a:t>
            </a:r>
          </a:p>
          <a:p>
            <a:pPr lvl="0"/>
            <a:r>
              <a:rPr lang="de-AT" dirty="0"/>
              <a:t>Funktion in der </a:t>
            </a:r>
            <a:r>
              <a:rPr lang="de-AT" dirty="0" err="1"/>
              <a:t>aws</a:t>
            </a:r>
            <a:endParaRPr lang="de-AT" dirty="0"/>
          </a:p>
          <a:p>
            <a:pPr lvl="0"/>
            <a:endParaRPr lang="de-AT" dirty="0"/>
          </a:p>
          <a:p>
            <a:pPr lvl="0"/>
            <a:r>
              <a:rPr lang="de-AT" dirty="0"/>
              <a:t>T +43 1 50175 –0</a:t>
            </a:r>
          </a:p>
          <a:p>
            <a:pPr lvl="0"/>
            <a:r>
              <a:rPr lang="de-AT" dirty="0"/>
              <a:t>E max.mustermann@aws.at   </a:t>
            </a:r>
          </a:p>
          <a:p>
            <a:pPr lvl="0"/>
            <a:endParaRPr lang="de-AT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478033" y="4073530"/>
            <a:ext cx="2880000" cy="2009495"/>
          </a:xfrm>
          <a:prstGeom prst="rect">
            <a:avLst/>
          </a:prstGeom>
        </p:spPr>
        <p:txBody>
          <a:bodyPr vert="horz" lIns="0" tIns="0" rIns="0" bIns="0" numCol="1" anchor="t" anchorCtr="0"/>
          <a:lstStyle>
            <a:lvl1pPr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Max Mustermann</a:t>
            </a:r>
          </a:p>
          <a:p>
            <a:pPr lvl="0"/>
            <a:r>
              <a:rPr lang="de-AT" dirty="0"/>
              <a:t>Funktion in der </a:t>
            </a:r>
            <a:r>
              <a:rPr lang="de-AT" dirty="0" err="1"/>
              <a:t>aws</a:t>
            </a:r>
            <a:endParaRPr lang="de-AT" dirty="0"/>
          </a:p>
          <a:p>
            <a:pPr lvl="0"/>
            <a:endParaRPr lang="de-AT" dirty="0"/>
          </a:p>
          <a:p>
            <a:pPr lvl="0"/>
            <a:r>
              <a:rPr lang="de-AT" dirty="0"/>
              <a:t>T +43 1 50175 –0</a:t>
            </a:r>
          </a:p>
          <a:p>
            <a:pPr lvl="0"/>
            <a:r>
              <a:rPr lang="de-AT" dirty="0"/>
              <a:t>E max.mustermann@aws.at   </a:t>
            </a:r>
          </a:p>
          <a:p>
            <a:pPr lvl="0"/>
            <a:endParaRPr lang="de-AT" dirty="0"/>
          </a:p>
        </p:txBody>
      </p:sp>
      <p:sp>
        <p:nvSpPr>
          <p:cNvPr id="13" name="Oval 6"/>
          <p:cNvSpPr>
            <a:spLocks/>
          </p:cNvSpPr>
          <p:nvPr userDrawn="1"/>
        </p:nvSpPr>
        <p:spPr>
          <a:xfrm>
            <a:off x="8239063" y="-162882"/>
            <a:ext cx="3240000" cy="32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/>
          </a:p>
        </p:txBody>
      </p:sp>
      <p:pic>
        <p:nvPicPr>
          <p:cNvPr id="14" name="Bild 7" descr="aws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413" y="1138889"/>
            <a:ext cx="2160000" cy="63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alk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005014" y="2682261"/>
            <a:ext cx="9384777" cy="30849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latin typeface="Arial" charset="0"/>
              </a:defRPr>
            </a:lvl1pPr>
          </a:lstStyle>
          <a:p>
            <a:r>
              <a:rPr lang="de-DE" dirty="0"/>
              <a:t>Balkendiagramm einfügen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005014" y="1444639"/>
            <a:ext cx="9374188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pic>
        <p:nvPicPr>
          <p:cNvPr id="7" name="Bild 5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9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75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ini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005014" y="2682261"/>
            <a:ext cx="9384767" cy="30849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latin typeface="Arial" charset="0"/>
              </a:defRPr>
            </a:lvl1pPr>
          </a:lstStyle>
          <a:p>
            <a:r>
              <a:rPr lang="de-DE" dirty="0"/>
              <a:t>Liniendiagramm einfügen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005014" y="1444639"/>
            <a:ext cx="9374188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pic>
        <p:nvPicPr>
          <p:cNvPr id="7" name="Bild 5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83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8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orten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9"/>
          </p:nvPr>
        </p:nvSpPr>
        <p:spPr>
          <a:xfrm>
            <a:off x="7357271" y="3056855"/>
            <a:ext cx="3340857" cy="261824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AEEF"/>
              </a:buClr>
              <a:buSzPct val="100000"/>
              <a:buFontTx/>
              <a:buNone/>
              <a:tabLst/>
              <a:defRPr sz="11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8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011003" y="2688310"/>
            <a:ext cx="5211456" cy="31725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latin typeface="Arial" charset="0"/>
              </a:defRPr>
            </a:lvl1pPr>
          </a:lstStyle>
          <a:p>
            <a:r>
              <a:rPr lang="de-DE" dirty="0"/>
              <a:t>Diagramm einfügen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005014" y="1444639"/>
            <a:ext cx="9374188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pic>
        <p:nvPicPr>
          <p:cNvPr id="10" name="Bild 4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37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blicks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06468" y="549635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none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14" name="Bildplatzhalter 8"/>
          <p:cNvSpPr>
            <a:spLocks noGrp="1"/>
          </p:cNvSpPr>
          <p:nvPr>
            <p:ph type="pic" sz="quarter" idx="10" hasCustomPrompt="1"/>
          </p:nvPr>
        </p:nvSpPr>
        <p:spPr>
          <a:xfrm>
            <a:off x="4485964" y="2983763"/>
            <a:ext cx="900000" cy="9000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marL="0" indent="0">
              <a:buFontTx/>
              <a:buNone/>
              <a:defRPr sz="1000">
                <a:latin typeface="Arial"/>
                <a:cs typeface="Arial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11" hasCustomPrompt="1"/>
          </p:nvPr>
        </p:nvSpPr>
        <p:spPr>
          <a:xfrm>
            <a:off x="6809654" y="2991823"/>
            <a:ext cx="900000" cy="90000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marL="0" indent="0">
              <a:buFontTx/>
              <a:buNone/>
              <a:defRPr sz="1000">
                <a:latin typeface="Arial"/>
                <a:cs typeface="Arial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16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831236" y="3318437"/>
            <a:ext cx="2176206" cy="23812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14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Textfeld</a:t>
            </a:r>
          </a:p>
        </p:txBody>
      </p:sp>
      <p:sp>
        <p:nvSpPr>
          <p:cNvPr id="17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85597" y="3318437"/>
            <a:ext cx="2176206" cy="23812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4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Textfeld</a:t>
            </a:r>
          </a:p>
        </p:txBody>
      </p:sp>
      <p:pic>
        <p:nvPicPr>
          <p:cNvPr id="18" name="Bild 3" descr="kreis_doppel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074" y="2188475"/>
            <a:ext cx="2520000" cy="2520000"/>
          </a:xfrm>
          <a:prstGeom prst="rect">
            <a:avLst/>
          </a:prstGeom>
        </p:spPr>
      </p:pic>
      <p:pic>
        <p:nvPicPr>
          <p:cNvPr id="19" name="Bild 2" descr="aws_gros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880" y="290195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4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62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/>
        </p:blipFill>
        <p:spPr>
          <a:xfrm>
            <a:off x="6456685" y="1657586"/>
            <a:ext cx="5735315" cy="51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89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0"/>
          </p:nvPr>
        </p:nvSpPr>
        <p:spPr>
          <a:xfrm>
            <a:off x="429895" y="1220470"/>
            <a:ext cx="8229600" cy="5358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de-DE" sz="2400" b="1" spc="-10">
                <a:solidFill>
                  <a:srgbClr val="003779"/>
                </a:solidFill>
                <a:latin typeface="Arial" panose="02020603050405020304" pitchFamily="2"/>
              </a:rPr>
              <a:t>Welche Kriterien werden bewertet? </a:t>
            </a:r>
          </a:p>
          <a:p>
            <a:pPr marL="274320" marR="0" indent="457200" algn="l">
              <a:lnSpc>
                <a:spcPts val="2000"/>
              </a:lnSpc>
              <a:spcBef>
                <a:spcPts val="2380"/>
              </a:spcBef>
              <a:spcAft>
                <a:spcPts val="0"/>
              </a:spcAft>
              <a:buFont typeface="Wingdings"/>
              <a:buChar char="§"/>
            </a:pPr>
            <a:r>
              <a:rPr lang="de-DE" sz="1800" b="1" spc="-80">
                <a:solidFill>
                  <a:srgbClr val="032B6D"/>
                </a:solidFill>
                <a:latin typeface="Arial" panose="02020603050405020304" pitchFamily="2"/>
              </a:rPr>
              <a:t>Innovation </a:t>
            </a:r>
          </a:p>
          <a:p>
            <a:pPr marL="274320" marR="0" indent="0" algn="l">
              <a:lnSpc>
                <a:spcPts val="2200"/>
              </a:lnSpc>
              <a:spcBef>
                <a:spcPts val="15"/>
              </a:spcBef>
              <a:spcAft>
                <a:spcPts val="0"/>
              </a:spcAft>
            </a:pPr>
            <a:r>
              <a:rPr lang="de-DE" sz="1800" i="1" spc="-5">
                <a:solidFill>
                  <a:srgbClr val="032B6D"/>
                </a:solidFill>
                <a:latin typeface="Arial" panose="02020603050405020304" pitchFamily="2"/>
              </a:rPr>
              <a:t>Entwickeln innovativer Produkte / Verfahren / Dienstleistungen /Entwicklungen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i="1" spc="-5">
                <a:solidFill>
                  <a:srgbClr val="032B6D"/>
                </a:solidFill>
                <a:latin typeface="Arial" panose="02020603050405020304" pitchFamily="2"/>
              </a:rPr>
              <a:t>zu bestehenden Lösungen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i="1" spc="0">
                <a:solidFill>
                  <a:srgbClr val="032B6D"/>
                </a:solidFill>
                <a:latin typeface="Arial" panose="02020603050405020304" pitchFamily="2"/>
              </a:rPr>
              <a:t>Das</a:t>
            </a:r>
            <a:r>
              <a:rPr lang="de-DE" sz="1800" i="1" spc="0">
                <a:solidFill>
                  <a:srgbClr val="032D6D"/>
                </a:solidFill>
                <a:latin typeface="Arial" panose="02020603050405020304" pitchFamily="2"/>
              </a:rPr>
              <a:t> Anwenden bestehender Techniken / Materialien / Verfahren in einem </a:t>
            </a:r>
          </a:p>
          <a:p>
            <a:pPr marL="27432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i="1" spc="-5">
                <a:solidFill>
                  <a:srgbClr val="032D6D"/>
                </a:solidFill>
                <a:latin typeface="Arial" panose="02020603050405020304" pitchFamily="2"/>
              </a:rPr>
              <a:t>neuen Bereich </a:t>
            </a:r>
          </a:p>
          <a:p>
            <a:pPr marL="731520" marR="68580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7400" spc="-50">
                <a:solidFill>
                  <a:srgbClr val="032B6D"/>
                </a:solidFill>
                <a:latin typeface="Arial Narrow" panose="02020603050405020304" pitchFamily="2"/>
              </a:rPr>
              <a:t>- </a:t>
            </a:r>
            <a:r>
              <a:rPr lang="de-DE" sz="1750" spc="-40">
                <a:solidFill>
                  <a:srgbClr val="032B6D"/>
                </a:solidFill>
                <a:latin typeface="Arial" panose="02020603050405020304" pitchFamily="2"/>
              </a:rPr>
              <a:t>Weist das Projekt einen hohen Innovationsgrad auf (wesentliche </a:t>
            </a:r>
            <a:r>
              <a:rPr lang="de-DE" sz="1800" spc="-40">
                <a:solidFill>
                  <a:srgbClr val="032B6D"/>
                </a:solidFill>
                <a:latin typeface="Arial" panose="02020603050405020304" pitchFamily="2"/>
              </a:rPr>
              <a:t>innovative Aspekte)? </a:t>
            </a:r>
          </a:p>
          <a:p>
            <a:pPr marL="731520" marR="82296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7400" spc="-55">
                <a:solidFill>
                  <a:srgbClr val="032B6D"/>
                </a:solidFill>
                <a:latin typeface="Arial Narrow" panose="02020603050405020304" pitchFamily="2"/>
              </a:rPr>
              <a:t>- </a:t>
            </a:r>
            <a:r>
              <a:rPr lang="de-DE" sz="1750" spc="-45">
                <a:solidFill>
                  <a:srgbClr val="032B6D"/>
                </a:solidFill>
                <a:latin typeface="Arial" panose="02020603050405020304" pitchFamily="2"/>
              </a:rPr>
              <a:t>Sind konkrete innovierende Maßnahmen in den Arbeitspaketen </a:t>
            </a:r>
            <a:r>
              <a:rPr lang="de-DE" sz="1800" spc="-45">
                <a:solidFill>
                  <a:srgbClr val="032B6D"/>
                </a:solidFill>
                <a:latin typeface="Arial" panose="02020603050405020304" pitchFamily="2"/>
              </a:rPr>
              <a:t>erkennbar? </a:t>
            </a:r>
          </a:p>
          <a:p>
            <a:pPr marL="731520" marR="36576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7400" spc="0">
                <a:solidFill>
                  <a:srgbClr val="032B6D"/>
                </a:solidFill>
                <a:latin typeface="Arial Narrow" panose="02020603050405020304" pitchFamily="2"/>
              </a:rPr>
              <a:t>-</a:t>
            </a:r>
            <a:r>
              <a:rPr lang="de-DE" sz="1750" spc="0">
                <a:solidFill>
                  <a:srgbClr val="032B6D"/>
                </a:solidFill>
                <a:latin typeface="Arial" panose="02020603050405020304" pitchFamily="2"/>
              </a:rPr>
              <a:t>Lösung einer neuen Problemstellung oder Entwickeln einer komplett </a:t>
            </a:r>
            <a:r>
              <a:rPr lang="de-DE" sz="1800" spc="0">
                <a:solidFill>
                  <a:srgbClr val="032B6D"/>
                </a:solidFill>
                <a:latin typeface="Arial" panose="02020603050405020304" pitchFamily="2"/>
              </a:rPr>
              <a:t>neuen Lösung für ein bestehendes Problem? </a:t>
            </a:r>
          </a:p>
          <a:p>
            <a:pPr marL="274320" marR="0" indent="457200" algn="l">
              <a:lnSpc>
                <a:spcPts val="1500"/>
              </a:lnSpc>
              <a:spcBef>
                <a:spcPts val="2745"/>
              </a:spcBef>
              <a:spcAft>
                <a:spcPts val="0"/>
              </a:spcAft>
              <a:buFont typeface="Wingdings"/>
              <a:buChar char="§"/>
            </a:pPr>
            <a:r>
              <a:rPr lang="de-DE" sz="1800" b="1" spc="-55">
                <a:solidFill>
                  <a:srgbClr val="032B6D"/>
                </a:solidFill>
                <a:latin typeface="Arial" panose="02020603050405020304" pitchFamily="2"/>
              </a:rPr>
              <a:t>Transformatives Potential </a:t>
            </a:r>
          </a:p>
          <a:p>
            <a:pPr marL="73152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7400" spc="-40">
                <a:solidFill>
                  <a:srgbClr val="032B6D"/>
                </a:solidFill>
                <a:latin typeface="Arial Narrow" panose="02020603050405020304" pitchFamily="2"/>
              </a:rPr>
              <a:t>- </a:t>
            </a:r>
            <a:r>
              <a:rPr lang="de-DE" sz="1750" spc="-30">
                <a:solidFill>
                  <a:srgbClr val="032B6D"/>
                </a:solidFill>
                <a:latin typeface="Arial" panose="02020603050405020304" pitchFamily="2"/>
              </a:rPr>
              <a:t>Gesellschaftlicher oder branchenspezifischer Mehrwert </a:t>
            </a:r>
          </a:p>
          <a:p>
            <a:pPr marL="7315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7400" spc="-35">
                <a:solidFill>
                  <a:srgbClr val="032B6D"/>
                </a:solidFill>
                <a:latin typeface="Arial Narrow" panose="02020603050405020304" pitchFamily="2"/>
              </a:rPr>
              <a:t>- </a:t>
            </a:r>
            <a:r>
              <a:rPr lang="de-DE" sz="1750" spc="-25">
                <a:solidFill>
                  <a:srgbClr val="032B6D"/>
                </a:solidFill>
                <a:latin typeface="Arial" panose="02020603050405020304" pitchFamily="2"/>
              </a:rPr>
              <a:t>Das transformative Potential kann als größer eingestuft werden, wenn </a:t>
            </a:r>
          </a:p>
          <a:p>
            <a:pPr marL="73152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800" spc="-35">
                <a:solidFill>
                  <a:srgbClr val="032B6D"/>
                </a:solidFill>
                <a:latin typeface="Arial" panose="02020603050405020304" pitchFamily="2"/>
              </a:rPr>
              <a:t>es eine Auswirkung über Unternehmensgrenzen hinaus aufweist; </a:t>
            </a:r>
          </a:p>
          <a:p>
            <a:pPr marL="731520" marR="0" indent="0" algn="l">
              <a:lnSpc>
                <a:spcPts val="2000"/>
              </a:lnSpc>
              <a:spcBef>
                <a:spcPts val="125"/>
              </a:spcBef>
              <a:spcAft>
                <a:spcPts val="80"/>
              </a:spcAft>
            </a:pPr>
            <a:r>
              <a:rPr lang="de-DE" sz="1800" spc="-30">
                <a:solidFill>
                  <a:srgbClr val="032B6D"/>
                </a:solidFill>
                <a:latin typeface="Arial" panose="02020603050405020304" pitchFamily="2"/>
              </a:rPr>
              <a:t>beispielsweise für ganze Branchen, die Gesellschaft. </a:t>
            </a:r>
          </a:p>
        </p:txBody>
      </p:sp>
    </p:spTree>
    <p:extLst>
      <p:ext uri="{BB962C8B-B14F-4D97-AF65-F5344CB8AC3E}">
        <p14:creationId xmlns:p14="http://schemas.microsoft.com/office/powerpoint/2010/main" val="3583947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>
          <a:xfrm>
            <a:off x="835025" y="2240915"/>
            <a:ext cx="5791200" cy="464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600"/>
              </a:lnSpc>
              <a:spcAft>
                <a:spcPts val="0"/>
              </a:spcAft>
            </a:pPr>
            <a:r>
              <a:rPr lang="de-DE" sz="3200" b="1" spc="-40">
                <a:solidFill>
                  <a:srgbClr val="003779"/>
                </a:solidFill>
                <a:latin typeface="Arial" panose="02020603050405020304" pitchFamily="2"/>
              </a:rPr>
              <a:t>Danke für eure Unterstützung! </a:t>
            </a:r>
          </a:p>
        </p:txBody>
      </p:sp>
    </p:spTree>
    <p:extLst>
      <p:ext uri="{BB962C8B-B14F-4D97-AF65-F5344CB8AC3E}">
        <p14:creationId xmlns:p14="http://schemas.microsoft.com/office/powerpoint/2010/main" val="2367597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Themenstartseite -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84375" y="1444639"/>
            <a:ext cx="9373672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 baseline="0">
                <a:solidFill>
                  <a:srgbClr val="00377A"/>
                </a:solidFill>
                <a:uFill>
                  <a:solidFill>
                    <a:srgbClr val="00377A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984375" y="2682875"/>
            <a:ext cx="9394825" cy="3420000"/>
          </a:xfrm>
          <a:prstGeom prst="rect">
            <a:avLst/>
          </a:prstGeom>
        </p:spPr>
        <p:txBody>
          <a:bodyPr vert="horz" lIns="0" tIns="0" rIns="0" bIns="0" numCol="1" spcCol="360000" anchor="t" anchorCtr="0"/>
          <a:lstStyle>
            <a:lvl1pPr marL="285722" marR="0" indent="-285722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377A"/>
              </a:buClr>
              <a:buSzPct val="150000"/>
              <a:buFont typeface="Symbol" charset="2"/>
              <a:buChar char="-"/>
              <a:tabLst/>
              <a:defRPr sz="1801" b="1" i="0" baseline="0">
                <a:solidFill>
                  <a:srgbClr val="00377A"/>
                </a:solidFill>
                <a:latin typeface="Arial"/>
                <a:cs typeface="Arial"/>
              </a:defRPr>
            </a:lvl1pPr>
            <a:lvl2pPr marL="742876" indent="-285722">
              <a:buClr>
                <a:srgbClr val="00377A"/>
              </a:buClr>
              <a:buSzPct val="150000"/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2pPr>
            <a:lvl3pPr marL="1142887" indent="-228578"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3pPr>
            <a:lvl4pPr marL="1600041" indent="-228578">
              <a:buClr>
                <a:srgbClr val="00377A"/>
              </a:buClr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4pPr>
            <a:lvl5pPr marL="2057195" indent="-228578">
              <a:buFont typeface="Arial" charset="0"/>
              <a:buChar char="•"/>
              <a:defRPr sz="1300" baseline="0">
                <a:solidFill>
                  <a:srgbClr val="00377A"/>
                </a:solidFill>
                <a:latin typeface="Arial" charset="0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Ebene 2</a:t>
            </a:r>
          </a:p>
          <a:p>
            <a:pPr lvl="2"/>
            <a:r>
              <a:rPr lang="de-AT" dirty="0"/>
              <a:t>Ebene 3</a:t>
            </a:r>
          </a:p>
          <a:p>
            <a:pPr lvl="3"/>
            <a:r>
              <a:rPr lang="de-AT" dirty="0"/>
              <a:t>Ebene 4</a:t>
            </a:r>
          </a:p>
        </p:txBody>
      </p:sp>
      <p:pic>
        <p:nvPicPr>
          <p:cNvPr id="10" name="Bild 2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95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91">
          <p15:clr>
            <a:srgbClr val="FBAE40"/>
          </p15:clr>
        </p15:guide>
        <p15:guide id="2" pos="167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Themenfort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06452" y="1444639"/>
            <a:ext cx="10551581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817032" y="2682875"/>
            <a:ext cx="10562168" cy="3420000"/>
          </a:xfrm>
          <a:prstGeom prst="rect">
            <a:avLst/>
          </a:prstGeom>
        </p:spPr>
        <p:txBody>
          <a:bodyPr vert="horz" lIns="0" tIns="0" rIns="0" bIns="0" numCol="1" spcCol="360000" anchor="t" anchorCtr="0"/>
          <a:lstStyle>
            <a:lvl1pPr marL="285722" marR="0" indent="-285722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377A"/>
              </a:buClr>
              <a:buSzPct val="150000"/>
              <a:buFont typeface="Symbol" charset="2"/>
              <a:buChar char="-"/>
              <a:tabLst/>
              <a:defRPr sz="1801" b="1" i="0" baseline="0">
                <a:solidFill>
                  <a:srgbClr val="00377A"/>
                </a:solidFill>
                <a:latin typeface="Arial"/>
                <a:cs typeface="Arial"/>
              </a:defRPr>
            </a:lvl1pPr>
            <a:lvl2pPr marL="742876" indent="-285722">
              <a:buClr>
                <a:srgbClr val="00377A"/>
              </a:buClr>
              <a:buSzPct val="150000"/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2pPr>
            <a:lvl3pPr marL="1142887" indent="-228578"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3pPr>
            <a:lvl4pPr marL="1600041" indent="-228578">
              <a:buClr>
                <a:srgbClr val="00377A"/>
              </a:buClr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4pPr>
            <a:lvl5pPr marL="2057195" indent="-228578">
              <a:buFont typeface="Arial" charset="0"/>
              <a:buChar char="•"/>
              <a:defRPr sz="1300" baseline="0">
                <a:solidFill>
                  <a:srgbClr val="00377A"/>
                </a:solidFill>
                <a:latin typeface="Arial" charset="0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Ebene 2</a:t>
            </a:r>
          </a:p>
          <a:p>
            <a:pPr lvl="2"/>
            <a:r>
              <a:rPr lang="de-AT" dirty="0"/>
              <a:t>Ebene 3</a:t>
            </a:r>
          </a:p>
          <a:p>
            <a:pPr lvl="3"/>
            <a:r>
              <a:rPr lang="de-AT" dirty="0"/>
              <a:t>Ebene 4</a:t>
            </a:r>
          </a:p>
        </p:txBody>
      </p:sp>
    </p:spTree>
    <p:extLst>
      <p:ext uri="{BB962C8B-B14F-4D97-AF65-F5344CB8AC3E}">
        <p14:creationId xmlns:p14="http://schemas.microsoft.com/office/powerpoint/2010/main" val="35431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Themenstartseite -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84375" y="1444641"/>
            <a:ext cx="9373672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9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 baseline="0">
                <a:solidFill>
                  <a:srgbClr val="00377A"/>
                </a:solidFill>
                <a:uFill>
                  <a:solidFill>
                    <a:srgbClr val="00377A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984377" y="2682875"/>
            <a:ext cx="9394825" cy="3420000"/>
          </a:xfrm>
          <a:prstGeom prst="rect">
            <a:avLst/>
          </a:prstGeom>
        </p:spPr>
        <p:txBody>
          <a:bodyPr vert="horz" lIns="0" tIns="0" rIns="0" bIns="0" numCol="1" spcCol="360000" anchor="t" anchorCtr="0"/>
          <a:lstStyle>
            <a:lvl1pPr marL="285716" marR="0" indent="-285716" algn="l" defTabSz="457143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377A"/>
              </a:buClr>
              <a:buSzPct val="150000"/>
              <a:buFont typeface="Symbol" charset="2"/>
              <a:buChar char="-"/>
              <a:tabLst/>
              <a:defRPr sz="1801" b="1" i="0" baseline="0">
                <a:solidFill>
                  <a:srgbClr val="00377A"/>
                </a:solidFill>
                <a:latin typeface="Arial"/>
                <a:cs typeface="Arial"/>
              </a:defRPr>
            </a:lvl1pPr>
            <a:lvl2pPr marL="742857" indent="-285716">
              <a:buClr>
                <a:srgbClr val="00377A"/>
              </a:buClr>
              <a:buSzPct val="150000"/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2pPr>
            <a:lvl3pPr marL="1142858" indent="-228573"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3pPr>
            <a:lvl4pPr marL="1600001" indent="-228573">
              <a:buClr>
                <a:srgbClr val="00377A"/>
              </a:buClr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4pPr>
            <a:lvl5pPr marL="2057143" indent="-228573">
              <a:buFont typeface="Arial" charset="0"/>
              <a:buChar char="•"/>
              <a:defRPr sz="1300" baseline="0">
                <a:solidFill>
                  <a:srgbClr val="00377A"/>
                </a:solidFill>
                <a:latin typeface="Arial" charset="0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Ebene 2</a:t>
            </a:r>
          </a:p>
          <a:p>
            <a:pPr lvl="2"/>
            <a:r>
              <a:rPr lang="de-AT" dirty="0"/>
              <a:t>Ebene 3</a:t>
            </a:r>
          </a:p>
          <a:p>
            <a:pPr lvl="3"/>
            <a:r>
              <a:rPr lang="de-AT" dirty="0"/>
              <a:t>Ebene 4</a:t>
            </a:r>
          </a:p>
        </p:txBody>
      </p:sp>
      <p:pic>
        <p:nvPicPr>
          <p:cNvPr id="10" name="Bild 2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0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5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68">
          <p15:clr>
            <a:srgbClr val="FBAE40"/>
          </p15:clr>
        </p15:guide>
        <p15:guide id="2" pos="125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840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-Folie">
    <p:bg>
      <p:bgPr>
        <a:solidFill>
          <a:srgbClr val="003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9428" y="-173709"/>
            <a:ext cx="7883503" cy="7882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3761" y="3440484"/>
            <a:ext cx="11004479" cy="1947835"/>
          </a:xfrm>
          <a:prstGeom prst="rect">
            <a:avLst/>
          </a:prstGeom>
        </p:spPr>
        <p:txBody>
          <a:bodyPr lIns="0" tIns="46800" rIns="0" bIns="46800" anchor="t" anchorCtr="0">
            <a:noAutofit/>
          </a:bodyPr>
          <a:lstStyle>
            <a:lvl1pPr algn="l">
              <a:defRPr sz="5469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XX. </a:t>
            </a:r>
            <a:r>
              <a:rPr lang="de-AT" dirty="0" err="1"/>
              <a:t>Aufsichtsratsitzung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3761" y="2008273"/>
            <a:ext cx="11004479" cy="1144684"/>
          </a:xfrm>
          <a:prstGeom prst="rect">
            <a:avLst/>
          </a:prstGeom>
        </p:spPr>
        <p:txBody>
          <a:bodyPr lIns="0" tIns="46800" rIns="0" bIns="46800" anchor="b" anchorCtr="0">
            <a:noAutofit/>
          </a:bodyPr>
          <a:lstStyle>
            <a:lvl1pPr marL="0" indent="0" algn="l">
              <a:buNone/>
              <a:defRPr sz="2051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6858" indent="0" algn="ctr">
              <a:buNone/>
              <a:defRPr sz="1999"/>
            </a:lvl2pPr>
            <a:lvl3pPr marL="913718" indent="0" algn="ctr">
              <a:buNone/>
              <a:defRPr sz="1799"/>
            </a:lvl3pPr>
            <a:lvl4pPr marL="1370576" indent="0" algn="ctr">
              <a:buNone/>
              <a:defRPr sz="1599"/>
            </a:lvl4pPr>
            <a:lvl5pPr marL="1827436" indent="0" algn="ctr">
              <a:buNone/>
              <a:defRPr sz="1599"/>
            </a:lvl5pPr>
            <a:lvl6pPr marL="2284294" indent="0" algn="ctr">
              <a:buNone/>
              <a:defRPr sz="1599"/>
            </a:lvl6pPr>
            <a:lvl7pPr marL="2741153" indent="0" algn="ctr">
              <a:buNone/>
              <a:defRPr sz="1599"/>
            </a:lvl7pPr>
            <a:lvl8pPr marL="3198012" indent="0" algn="ctr">
              <a:buNone/>
              <a:defRPr sz="1599"/>
            </a:lvl8pPr>
            <a:lvl9pPr marL="3654870" indent="0" algn="ctr">
              <a:buNone/>
              <a:defRPr sz="1599"/>
            </a:lvl9pPr>
          </a:lstStyle>
          <a:p>
            <a:r>
              <a:rPr lang="de-AT" dirty="0"/>
              <a:t>Quartal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93761" y="5574879"/>
            <a:ext cx="11004479" cy="1031574"/>
          </a:xfrm>
          <a:prstGeom prst="rect">
            <a:avLst/>
          </a:prstGeom>
        </p:spPr>
        <p:txBody>
          <a:bodyPr lIns="0" tIns="46800" rIns="0" anchor="b" anchorCtr="0">
            <a:normAutofit/>
          </a:bodyPr>
          <a:lstStyle>
            <a:lvl1pPr marL="0" indent="0">
              <a:buNone/>
              <a:defRPr sz="2051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6860" indent="0">
              <a:buNone/>
              <a:defRPr b="0" i="0">
                <a:solidFill>
                  <a:schemeClr val="bg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2pPr>
            <a:lvl3pPr marL="913718" indent="0">
              <a:buNone/>
              <a:defRPr b="0" i="0">
                <a:solidFill>
                  <a:schemeClr val="bg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3pPr>
            <a:lvl4pPr marL="1370576" indent="0">
              <a:buNone/>
              <a:defRPr b="0" i="0">
                <a:solidFill>
                  <a:schemeClr val="bg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4pPr>
            <a:lvl5pPr marL="1827436" indent="0">
              <a:buNone/>
              <a:defRPr b="0" i="0">
                <a:solidFill>
                  <a:schemeClr val="bg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5pPr>
          </a:lstStyle>
          <a:p>
            <a:pPr lvl="0"/>
            <a:r>
              <a:rPr lang="de-AT" dirty="0"/>
              <a:t>Datum</a:t>
            </a:r>
            <a:endParaRPr lang="en-US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" y="480861"/>
            <a:ext cx="5019227" cy="116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26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7">
          <p15:clr>
            <a:srgbClr val="FBAE40"/>
          </p15:clr>
        </p15:guide>
        <p15:guide id="2" orient="horz" pos="26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-Folie">
    <p:bg>
      <p:bgPr>
        <a:solidFill>
          <a:srgbClr val="0037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3761" y="3440484"/>
            <a:ext cx="11004479" cy="1947835"/>
          </a:xfrm>
          <a:prstGeom prst="rect">
            <a:avLst/>
          </a:prstGeom>
        </p:spPr>
        <p:txBody>
          <a:bodyPr lIns="0" tIns="46800" rIns="0" bIns="46800" anchor="t" anchorCtr="0">
            <a:noAutofit/>
          </a:bodyPr>
          <a:lstStyle>
            <a:lvl1pPr algn="l">
              <a:defRPr sz="5469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XX. </a:t>
            </a:r>
            <a:r>
              <a:rPr lang="de-AT" dirty="0" err="1"/>
              <a:t>Aufsichtsratsitzung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3761" y="2008273"/>
            <a:ext cx="11004479" cy="1144684"/>
          </a:xfrm>
          <a:prstGeom prst="rect">
            <a:avLst/>
          </a:prstGeom>
        </p:spPr>
        <p:txBody>
          <a:bodyPr lIns="0" tIns="46800" rIns="0" bIns="46800" anchor="b" anchorCtr="0">
            <a:noAutofit/>
          </a:bodyPr>
          <a:lstStyle>
            <a:lvl1pPr marL="0" indent="0" algn="l">
              <a:buNone/>
              <a:defRPr sz="2051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6858" indent="0" algn="ctr">
              <a:buNone/>
              <a:defRPr sz="1999"/>
            </a:lvl2pPr>
            <a:lvl3pPr marL="913718" indent="0" algn="ctr">
              <a:buNone/>
              <a:defRPr sz="1799"/>
            </a:lvl3pPr>
            <a:lvl4pPr marL="1370576" indent="0" algn="ctr">
              <a:buNone/>
              <a:defRPr sz="1599"/>
            </a:lvl4pPr>
            <a:lvl5pPr marL="1827436" indent="0" algn="ctr">
              <a:buNone/>
              <a:defRPr sz="1599"/>
            </a:lvl5pPr>
            <a:lvl6pPr marL="2284294" indent="0" algn="ctr">
              <a:buNone/>
              <a:defRPr sz="1599"/>
            </a:lvl6pPr>
            <a:lvl7pPr marL="2741153" indent="0" algn="ctr">
              <a:buNone/>
              <a:defRPr sz="1599"/>
            </a:lvl7pPr>
            <a:lvl8pPr marL="3198012" indent="0" algn="ctr">
              <a:buNone/>
              <a:defRPr sz="1599"/>
            </a:lvl8pPr>
            <a:lvl9pPr marL="3654870" indent="0" algn="ctr">
              <a:buNone/>
              <a:defRPr sz="1599"/>
            </a:lvl9pPr>
          </a:lstStyle>
          <a:p>
            <a:r>
              <a:rPr lang="de-AT" dirty="0"/>
              <a:t>Quartal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93761" y="5574879"/>
            <a:ext cx="11004479" cy="1031574"/>
          </a:xfrm>
          <a:prstGeom prst="rect">
            <a:avLst/>
          </a:prstGeom>
        </p:spPr>
        <p:txBody>
          <a:bodyPr lIns="0" tIns="46800" rIns="0" anchor="b" anchorCtr="0">
            <a:normAutofit/>
          </a:bodyPr>
          <a:lstStyle>
            <a:lvl1pPr marL="0" indent="0">
              <a:buNone/>
              <a:defRPr sz="2051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6860" indent="0">
              <a:buNone/>
              <a:defRPr b="0" i="0">
                <a:solidFill>
                  <a:schemeClr val="bg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2pPr>
            <a:lvl3pPr marL="913718" indent="0">
              <a:buNone/>
              <a:defRPr b="0" i="0">
                <a:solidFill>
                  <a:schemeClr val="bg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3pPr>
            <a:lvl4pPr marL="1370576" indent="0">
              <a:buNone/>
              <a:defRPr b="0" i="0">
                <a:solidFill>
                  <a:schemeClr val="bg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4pPr>
            <a:lvl5pPr marL="1827436" indent="0">
              <a:buNone/>
              <a:defRPr b="0" i="0">
                <a:solidFill>
                  <a:schemeClr val="bg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5pPr>
          </a:lstStyle>
          <a:p>
            <a:pPr lvl="0"/>
            <a:r>
              <a:rPr lang="de-AT" dirty="0"/>
              <a:t>Datum</a:t>
            </a:r>
            <a:endParaRPr lang="en-US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290" y="314409"/>
            <a:ext cx="13263926" cy="30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66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7">
          <p15:clr>
            <a:srgbClr val="FBAE40"/>
          </p15:clr>
        </p15:guide>
        <p15:guide id="2" orient="horz" pos="26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esord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09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17032" y="1444625"/>
            <a:ext cx="10562168" cy="4248000"/>
          </a:xfrm>
          <a:prstGeom prst="rect">
            <a:avLst/>
          </a:prstGeom>
        </p:spPr>
        <p:txBody>
          <a:bodyPr vert="horz" lIns="0" tIns="0" rIns="0" bIns="0" anchor="b"/>
          <a:lstStyle>
            <a:lvl1pPr marL="457154" marR="0" indent="-457154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Wingdings" charset="2"/>
              <a:buAutoNum type="arabicPlain"/>
              <a:tabLst/>
              <a:defRPr sz="2400" b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AT" dirty="0"/>
              <a:t>Kapitel Nummer Arial </a:t>
            </a:r>
            <a:r>
              <a:rPr lang="de-AT" dirty="0" err="1"/>
              <a:t>Bold</a:t>
            </a:r>
            <a:r>
              <a:rPr lang="de-AT" dirty="0"/>
              <a:t> 24 </a:t>
            </a:r>
            <a:r>
              <a:rPr lang="de-AT" dirty="0" err="1"/>
              <a:t>pt</a:t>
            </a:r>
            <a:r>
              <a:rPr lang="de-AT" dirty="0"/>
              <a:t> dunkelblau</a:t>
            </a:r>
          </a:p>
          <a:p>
            <a:pPr lvl="1"/>
            <a:r>
              <a:rPr lang="de-AT" dirty="0" err="1"/>
              <a:t>asdf</a:t>
            </a:r>
            <a:endParaRPr lang="de-AT" dirty="0"/>
          </a:p>
          <a:p>
            <a:pPr lvl="0"/>
            <a:r>
              <a:rPr lang="de-AT" dirty="0"/>
              <a:t>Kapitel Nummer zwei</a:t>
            </a:r>
          </a:p>
          <a:p>
            <a:pPr lvl="0"/>
            <a:r>
              <a:rPr lang="de-AT" dirty="0"/>
              <a:t>Kapitel Nummer drei</a:t>
            </a:r>
          </a:p>
        </p:txBody>
      </p:sp>
    </p:spTree>
    <p:extLst>
      <p:ext uri="{BB962C8B-B14F-4D97-AF65-F5344CB8AC3E}">
        <p14:creationId xmlns:p14="http://schemas.microsoft.com/office/powerpoint/2010/main" val="3344832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hemenstartseite -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84375" y="1444639"/>
            <a:ext cx="9373672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 baseline="0">
                <a:solidFill>
                  <a:srgbClr val="00377A"/>
                </a:solidFill>
                <a:uFill>
                  <a:solidFill>
                    <a:srgbClr val="00377A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984375" y="2682875"/>
            <a:ext cx="9394825" cy="3420000"/>
          </a:xfrm>
          <a:prstGeom prst="rect">
            <a:avLst/>
          </a:prstGeom>
        </p:spPr>
        <p:txBody>
          <a:bodyPr vert="horz" lIns="0" tIns="0" rIns="0" bIns="0" numCol="1" spcCol="360000" anchor="t" anchorCtr="0"/>
          <a:lstStyle>
            <a:lvl1pPr marL="285722" marR="0" indent="-285722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377A"/>
              </a:buClr>
              <a:buSzPct val="150000"/>
              <a:buFont typeface="Symbol" charset="2"/>
              <a:buChar char="-"/>
              <a:tabLst/>
              <a:defRPr sz="1801" b="1" i="0" baseline="0">
                <a:solidFill>
                  <a:srgbClr val="00377A"/>
                </a:solidFill>
                <a:latin typeface="Arial"/>
                <a:cs typeface="Arial"/>
              </a:defRPr>
            </a:lvl1pPr>
            <a:lvl2pPr marL="742876" indent="-285722">
              <a:buClr>
                <a:srgbClr val="00377A"/>
              </a:buClr>
              <a:buSzPct val="150000"/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2pPr>
            <a:lvl3pPr marL="1142887" indent="-228578"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3pPr>
            <a:lvl4pPr marL="1600041" indent="-228578">
              <a:buClr>
                <a:srgbClr val="00377A"/>
              </a:buClr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4pPr>
            <a:lvl5pPr marL="2057195" indent="-228578">
              <a:buFont typeface="Arial" charset="0"/>
              <a:buChar char="•"/>
              <a:defRPr sz="1300" baseline="0">
                <a:solidFill>
                  <a:srgbClr val="00377A"/>
                </a:solidFill>
                <a:latin typeface="Arial" charset="0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Ebene 2</a:t>
            </a:r>
          </a:p>
          <a:p>
            <a:pPr lvl="2"/>
            <a:r>
              <a:rPr lang="de-AT" dirty="0"/>
              <a:t>Ebene 3</a:t>
            </a:r>
          </a:p>
          <a:p>
            <a:pPr lvl="3"/>
            <a:r>
              <a:rPr lang="de-AT" dirty="0"/>
              <a:t>Ebene 4</a:t>
            </a:r>
          </a:p>
        </p:txBody>
      </p:sp>
      <p:pic>
        <p:nvPicPr>
          <p:cNvPr id="10" name="Bild 2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54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91">
          <p15:clr>
            <a:srgbClr val="FBAE40"/>
          </p15:clr>
        </p15:guide>
        <p15:guide id="2" pos="167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hemenstartseite alternativ anim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84375" y="1444639"/>
            <a:ext cx="9392709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984375" y="2687484"/>
            <a:ext cx="9392709" cy="3420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20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 baseline="0">
                <a:solidFill>
                  <a:srgbClr val="00377A"/>
                </a:solidFill>
                <a:uFill>
                  <a:solidFill>
                    <a:srgbClr val="00377A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pic>
        <p:nvPicPr>
          <p:cNvPr id="7" name="Bild 2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388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hemenfort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06452" y="1444639"/>
            <a:ext cx="10551581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817032" y="2682875"/>
            <a:ext cx="10562168" cy="3420000"/>
          </a:xfrm>
          <a:prstGeom prst="rect">
            <a:avLst/>
          </a:prstGeom>
        </p:spPr>
        <p:txBody>
          <a:bodyPr vert="horz" lIns="0" tIns="0" rIns="0" bIns="0" numCol="1" spcCol="360000" anchor="t" anchorCtr="0"/>
          <a:lstStyle>
            <a:lvl1pPr marL="285722" marR="0" indent="-285722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377A"/>
              </a:buClr>
              <a:buSzPct val="150000"/>
              <a:buFont typeface="Symbol" charset="2"/>
              <a:buChar char="-"/>
              <a:tabLst/>
              <a:defRPr sz="1801" b="1" i="0" baseline="0">
                <a:solidFill>
                  <a:srgbClr val="00377A"/>
                </a:solidFill>
                <a:latin typeface="Arial"/>
                <a:cs typeface="Arial"/>
              </a:defRPr>
            </a:lvl1pPr>
            <a:lvl2pPr marL="742876" indent="-285722">
              <a:buClr>
                <a:srgbClr val="00377A"/>
              </a:buClr>
              <a:buSzPct val="150000"/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2pPr>
            <a:lvl3pPr marL="1142887" indent="-228578"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3pPr>
            <a:lvl4pPr marL="1600041" indent="-228578">
              <a:buClr>
                <a:srgbClr val="00377A"/>
              </a:buClr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4pPr>
            <a:lvl5pPr marL="2057195" indent="-228578">
              <a:buFont typeface="Arial" charset="0"/>
              <a:buChar char="•"/>
              <a:defRPr sz="1300" baseline="0">
                <a:solidFill>
                  <a:srgbClr val="00377A"/>
                </a:solidFill>
                <a:latin typeface="Arial" charset="0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Ebene 2</a:t>
            </a:r>
          </a:p>
          <a:p>
            <a:pPr lvl="2"/>
            <a:r>
              <a:rPr lang="de-AT" dirty="0"/>
              <a:t>Ebene 3</a:t>
            </a:r>
          </a:p>
          <a:p>
            <a:pPr lvl="3"/>
            <a:r>
              <a:rPr lang="de-AT" dirty="0"/>
              <a:t>Ebene 4</a:t>
            </a:r>
          </a:p>
        </p:txBody>
      </p:sp>
    </p:spTree>
    <p:extLst>
      <p:ext uri="{BB962C8B-B14F-4D97-AF65-F5344CB8AC3E}">
        <p14:creationId xmlns:p14="http://schemas.microsoft.com/office/powerpoint/2010/main" val="28306752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ation und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84376" y="1444639"/>
            <a:ext cx="9394826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0225" y="2687489"/>
            <a:ext cx="4500000" cy="2756053"/>
          </a:xfrm>
          <a:prstGeom prst="rect">
            <a:avLst/>
          </a:prstGeom>
        </p:spPr>
        <p:txBody>
          <a:bodyPr vert="horz" lIns="0" tIns="0" rIns="0" bIns="0" anchor="t"/>
          <a:lstStyle>
            <a:lvl1pPr marL="171434" indent="-171434">
              <a:buFont typeface="Symbol" charset="2"/>
              <a:buChar char="-"/>
              <a:defRPr sz="140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Aufzählungen</a:t>
            </a:r>
          </a:p>
          <a:p>
            <a:pPr lvl="0"/>
            <a:r>
              <a:rPr lang="de-AT" dirty="0"/>
              <a:t>Text bearbeiten</a:t>
            </a:r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2" hasCustomPrompt="1"/>
          </p:nvPr>
        </p:nvSpPr>
        <p:spPr>
          <a:xfrm>
            <a:off x="6874631" y="2687498"/>
            <a:ext cx="4500000" cy="14128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Tabelle 2 Spalten einfügen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06468" y="549635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pic>
        <p:nvPicPr>
          <p:cNvPr id="8" name="Bild 2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Team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403192" y="1595537"/>
            <a:ext cx="3394935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19" name="Ellipse 18"/>
          <p:cNvSpPr/>
          <p:nvPr userDrawn="1"/>
        </p:nvSpPr>
        <p:spPr>
          <a:xfrm>
            <a:off x="845345" y="1475610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24"/>
          </p:nvPr>
        </p:nvSpPr>
        <p:spPr>
          <a:xfrm>
            <a:off x="882270" y="1512931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7979686" y="1657883"/>
            <a:ext cx="3394800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2412753" y="4946412"/>
            <a:ext cx="3394800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2405390" y="3317133"/>
            <a:ext cx="3394800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24" name="Textplatzhalter 4"/>
          <p:cNvSpPr>
            <a:spLocks noGrp="1"/>
          </p:cNvSpPr>
          <p:nvPr>
            <p:ph type="body" sz="quarter" idx="23"/>
          </p:nvPr>
        </p:nvSpPr>
        <p:spPr>
          <a:xfrm>
            <a:off x="7981884" y="3317133"/>
            <a:ext cx="3394800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25" name="Ellipse 24"/>
          <p:cNvSpPr/>
          <p:nvPr userDrawn="1"/>
        </p:nvSpPr>
        <p:spPr>
          <a:xfrm>
            <a:off x="809533" y="3195783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26" name="Bildplatzhalter 6"/>
          <p:cNvSpPr>
            <a:spLocks noGrp="1"/>
          </p:cNvSpPr>
          <p:nvPr>
            <p:ph type="pic" sz="quarter" idx="25"/>
          </p:nvPr>
        </p:nvSpPr>
        <p:spPr>
          <a:xfrm>
            <a:off x="846458" y="3233104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27" name="Ellipse 26"/>
          <p:cNvSpPr/>
          <p:nvPr userDrawn="1"/>
        </p:nvSpPr>
        <p:spPr>
          <a:xfrm>
            <a:off x="813064" y="4804541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28" name="Bildplatzhalter 6"/>
          <p:cNvSpPr>
            <a:spLocks noGrp="1"/>
          </p:cNvSpPr>
          <p:nvPr>
            <p:ph type="pic" sz="quarter" idx="26"/>
          </p:nvPr>
        </p:nvSpPr>
        <p:spPr>
          <a:xfrm>
            <a:off x="849989" y="4841862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29" name="Ellipse 28"/>
          <p:cNvSpPr/>
          <p:nvPr userDrawn="1"/>
        </p:nvSpPr>
        <p:spPr>
          <a:xfrm>
            <a:off x="6384915" y="1536731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27"/>
          </p:nvPr>
        </p:nvSpPr>
        <p:spPr>
          <a:xfrm>
            <a:off x="6421840" y="1574052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9" name="Ellipse 38"/>
          <p:cNvSpPr/>
          <p:nvPr userDrawn="1"/>
        </p:nvSpPr>
        <p:spPr>
          <a:xfrm>
            <a:off x="6421840" y="3180412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40" name="Bildplatzhalter 6"/>
          <p:cNvSpPr>
            <a:spLocks noGrp="1"/>
          </p:cNvSpPr>
          <p:nvPr>
            <p:ph type="pic" sz="quarter" idx="28"/>
          </p:nvPr>
        </p:nvSpPr>
        <p:spPr>
          <a:xfrm>
            <a:off x="6458765" y="3217733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195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  <p:bldP spid="39" grpId="0" animBg="1"/>
      <p:bldP spid="39" grpId="1" animBg="1"/>
      <p:bldP spid="4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17053" y="1444643"/>
            <a:ext cx="10562167" cy="1480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4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Arial </a:t>
            </a:r>
            <a:r>
              <a:rPr lang="de-AT" dirty="0" err="1"/>
              <a:t>Bold</a:t>
            </a:r>
            <a:r>
              <a:rPr lang="de-AT" dirty="0"/>
              <a:t> 44 </a:t>
            </a:r>
            <a:r>
              <a:rPr lang="de-AT" dirty="0" err="1"/>
              <a:t>white</a:t>
            </a:r>
            <a:endParaRPr lang="de-AT" dirty="0"/>
          </a:p>
          <a:p>
            <a:pPr lvl="0"/>
            <a:r>
              <a:rPr lang="de-AT" dirty="0"/>
              <a:t>2. Headline Arial 44 Hellblau!</a:t>
            </a:r>
          </a:p>
        </p:txBody>
      </p:sp>
    </p:spTree>
    <p:extLst>
      <p:ext uri="{BB962C8B-B14F-4D97-AF65-F5344CB8AC3E}">
        <p14:creationId xmlns:p14="http://schemas.microsoft.com/office/powerpoint/2010/main" val="16989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 Produkt m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7035" y="1444625"/>
            <a:ext cx="10541000" cy="11318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2400" u="sng" dirty="0" err="1"/>
              <a:t>aws</a:t>
            </a:r>
            <a:r>
              <a:rPr lang="de-DE" sz="2400" dirty="0"/>
              <a:t> </a:t>
            </a:r>
            <a:r>
              <a:rPr lang="de-DE" sz="2400" u="sng" dirty="0">
                <a:solidFill>
                  <a:srgbClr val="D39919"/>
                </a:solidFill>
              </a:rPr>
              <a:t>Gründen &amp; junge Unternehmen</a:t>
            </a:r>
          </a:p>
          <a:p>
            <a:r>
              <a:rPr lang="de-DE" sz="2400" b="0" dirty="0"/>
              <a:t>Innovation konsequent fördern!</a:t>
            </a:r>
          </a:p>
          <a:p>
            <a:pPr lvl="0"/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817055" y="2343686"/>
            <a:ext cx="10540999" cy="39147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Image Produkt einfügen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72" y="523507"/>
            <a:ext cx="4504137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</p:spTree>
    <p:extLst>
      <p:ext uri="{BB962C8B-B14F-4D97-AF65-F5344CB8AC3E}">
        <p14:creationId xmlns:p14="http://schemas.microsoft.com/office/powerpoint/2010/main" val="2302356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z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4925C60D-C149-4505-8F0F-8FDB33F495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694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4925C60D-C149-4505-8F0F-8FDB33F49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05CF0594-207C-4444-A8DD-15095901851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0" i="0" baseline="0" dirty="0">
              <a:latin typeface="Arial Black" panose="020B0A04020102020204" pitchFamily="34" charset="0"/>
              <a:ea typeface="+mj-ea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8C3E85-B32A-4653-AE94-7D77D25C0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4572" y="3142922"/>
            <a:ext cx="4520492" cy="1741899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 defTabSz="804863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3150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1438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3CA379-2F9A-4514-8939-04EAC8BA2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0588" y="3144524"/>
            <a:ext cx="5181600" cy="1741899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5" name="Sechseck 14">
            <a:extLst>
              <a:ext uri="{FF2B5EF4-FFF2-40B4-BE49-F238E27FC236}">
                <a16:creationId xmlns:a16="http://schemas.microsoft.com/office/drawing/2014/main" id="{2F184E84-F0C3-43F2-B4F6-5CAC7A485126}"/>
              </a:ext>
            </a:extLst>
          </p:cNvPr>
          <p:cNvSpPr/>
          <p:nvPr userDrawn="1"/>
        </p:nvSpPr>
        <p:spPr>
          <a:xfrm>
            <a:off x="363237" y="1622235"/>
            <a:ext cx="930006" cy="801730"/>
          </a:xfrm>
          <a:prstGeom prst="hexagon">
            <a:avLst/>
          </a:prstGeom>
          <a:solidFill>
            <a:srgbClr val="0F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E67FA02A-9217-4CAA-90AC-419EE754D13A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1514572" y="1573558"/>
            <a:ext cx="9957616" cy="13063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0377A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  <a:endParaRPr lang="de-AT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E00B07C2-AF96-4446-B940-88790672198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293243" y="5500463"/>
            <a:ext cx="3462827" cy="12932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Entscheidung</a:t>
            </a:r>
            <a:endParaRPr lang="de-AT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6336779E-485E-4EF0-965C-0038456E073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660914" y="5503729"/>
            <a:ext cx="3780027" cy="12899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5963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2538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CDBCEA62-BF07-442B-9C81-707C5B8488A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789369" y="5505265"/>
            <a:ext cx="3743325" cy="12969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5963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2538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7" name="Sechseck 16">
            <a:extLst>
              <a:ext uri="{FF2B5EF4-FFF2-40B4-BE49-F238E27FC236}">
                <a16:creationId xmlns:a16="http://schemas.microsoft.com/office/drawing/2014/main" id="{A16173D6-0C24-4537-9D13-C329A13652E9}"/>
              </a:ext>
            </a:extLst>
          </p:cNvPr>
          <p:cNvSpPr/>
          <p:nvPr userDrawn="1"/>
        </p:nvSpPr>
        <p:spPr>
          <a:xfrm>
            <a:off x="1514572" y="5009421"/>
            <a:ext cx="532692" cy="459217"/>
          </a:xfrm>
          <a:prstGeom prst="hexagon">
            <a:avLst/>
          </a:prstGeom>
          <a:solidFill>
            <a:srgbClr val="00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Sechseck 17">
            <a:extLst>
              <a:ext uri="{FF2B5EF4-FFF2-40B4-BE49-F238E27FC236}">
                <a16:creationId xmlns:a16="http://schemas.microsoft.com/office/drawing/2014/main" id="{3CD70665-793A-4B2C-BA55-BD0B66902CAD}"/>
              </a:ext>
            </a:extLst>
          </p:cNvPr>
          <p:cNvSpPr/>
          <p:nvPr userDrawn="1"/>
        </p:nvSpPr>
        <p:spPr>
          <a:xfrm>
            <a:off x="5871121" y="5009421"/>
            <a:ext cx="532692" cy="459217"/>
          </a:xfrm>
          <a:prstGeom prst="hexagon">
            <a:avLst/>
          </a:prstGeom>
          <a:solidFill>
            <a:srgbClr val="00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Sechseck 19">
            <a:extLst>
              <a:ext uri="{FF2B5EF4-FFF2-40B4-BE49-F238E27FC236}">
                <a16:creationId xmlns:a16="http://schemas.microsoft.com/office/drawing/2014/main" id="{5454BE74-B978-442A-887A-52C2DA82145A}"/>
              </a:ext>
            </a:extLst>
          </p:cNvPr>
          <p:cNvSpPr/>
          <p:nvPr userDrawn="1"/>
        </p:nvSpPr>
        <p:spPr>
          <a:xfrm>
            <a:off x="9961324" y="5009421"/>
            <a:ext cx="532692" cy="459217"/>
          </a:xfrm>
          <a:prstGeom prst="hexagon">
            <a:avLst/>
          </a:prstGeom>
          <a:solidFill>
            <a:srgbClr val="00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96DA453F-C042-4DF9-8852-CD14EB2089CC}"/>
              </a:ext>
            </a:extLst>
          </p:cNvPr>
          <p:cNvCxnSpPr>
            <a:stCxn id="17" idx="0"/>
            <a:endCxn id="18" idx="3"/>
          </p:cNvCxnSpPr>
          <p:nvPr userDrawn="1"/>
        </p:nvCxnSpPr>
        <p:spPr>
          <a:xfrm>
            <a:off x="2047264" y="5239030"/>
            <a:ext cx="3823857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051789D-A584-4125-A167-6C959C961D19}"/>
              </a:ext>
            </a:extLst>
          </p:cNvPr>
          <p:cNvCxnSpPr>
            <a:stCxn id="18" idx="0"/>
            <a:endCxn id="20" idx="3"/>
          </p:cNvCxnSpPr>
          <p:nvPr userDrawn="1"/>
        </p:nvCxnSpPr>
        <p:spPr>
          <a:xfrm>
            <a:off x="6403813" y="5239030"/>
            <a:ext cx="3557511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57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17032" y="1444625"/>
            <a:ext cx="10562168" cy="4248000"/>
          </a:xfrm>
          <a:prstGeom prst="rect">
            <a:avLst/>
          </a:prstGeom>
        </p:spPr>
        <p:txBody>
          <a:bodyPr vert="horz" lIns="0" tIns="0" rIns="0" bIns="0" anchor="b"/>
          <a:lstStyle>
            <a:lvl1pPr marL="457154" marR="0" indent="-457154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Wingdings" charset="2"/>
              <a:buAutoNum type="arabicPlain"/>
              <a:tabLst/>
              <a:defRPr sz="2400" b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AT" dirty="0"/>
              <a:t>Kapitel Nummer Arial </a:t>
            </a:r>
            <a:r>
              <a:rPr lang="de-AT" dirty="0" err="1"/>
              <a:t>Bold</a:t>
            </a:r>
            <a:r>
              <a:rPr lang="de-AT" dirty="0"/>
              <a:t> 24 </a:t>
            </a:r>
            <a:r>
              <a:rPr lang="de-AT" dirty="0" err="1"/>
              <a:t>pt</a:t>
            </a:r>
            <a:r>
              <a:rPr lang="de-AT" dirty="0"/>
              <a:t> dunkelblau</a:t>
            </a:r>
          </a:p>
          <a:p>
            <a:pPr lvl="1"/>
            <a:r>
              <a:rPr lang="de-AT" dirty="0" err="1"/>
              <a:t>asdf</a:t>
            </a:r>
            <a:endParaRPr lang="de-AT" dirty="0"/>
          </a:p>
          <a:p>
            <a:pPr lvl="0"/>
            <a:r>
              <a:rPr lang="de-AT" dirty="0"/>
              <a:t>Kapitel Nummer zwei</a:t>
            </a:r>
          </a:p>
          <a:p>
            <a:pPr lvl="0"/>
            <a:r>
              <a:rPr lang="de-AT" dirty="0"/>
              <a:t>Kapitel Nummer drei</a:t>
            </a:r>
          </a:p>
        </p:txBody>
      </p:sp>
    </p:spTree>
    <p:extLst>
      <p:ext uri="{BB962C8B-B14F-4D97-AF65-F5344CB8AC3E}">
        <p14:creationId xmlns:p14="http://schemas.microsoft.com/office/powerpoint/2010/main" val="2655914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hemenstartseite -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84375" y="1444639"/>
            <a:ext cx="9373672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 baseline="0">
                <a:solidFill>
                  <a:srgbClr val="00377A"/>
                </a:solidFill>
                <a:uFill>
                  <a:solidFill>
                    <a:srgbClr val="00377A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984375" y="2682875"/>
            <a:ext cx="9394825" cy="3420000"/>
          </a:xfrm>
          <a:prstGeom prst="rect">
            <a:avLst/>
          </a:prstGeom>
        </p:spPr>
        <p:txBody>
          <a:bodyPr vert="horz" lIns="0" tIns="0" rIns="0" bIns="0" numCol="1" spcCol="360000" anchor="t" anchorCtr="0"/>
          <a:lstStyle>
            <a:lvl1pPr marL="285722" marR="0" indent="-285722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377A"/>
              </a:buClr>
              <a:buSzPct val="150000"/>
              <a:buFont typeface="Symbol" charset="2"/>
              <a:buChar char="-"/>
              <a:tabLst/>
              <a:defRPr sz="1801" b="1" i="0" baseline="0">
                <a:solidFill>
                  <a:srgbClr val="00377A"/>
                </a:solidFill>
                <a:latin typeface="Arial"/>
                <a:cs typeface="Arial"/>
              </a:defRPr>
            </a:lvl1pPr>
            <a:lvl2pPr marL="742876" indent="-285722">
              <a:buClr>
                <a:srgbClr val="00377A"/>
              </a:buClr>
              <a:buSzPct val="150000"/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2pPr>
            <a:lvl3pPr marL="1142887" indent="-228578"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3pPr>
            <a:lvl4pPr marL="1600041" indent="-228578">
              <a:buClr>
                <a:srgbClr val="00377A"/>
              </a:buClr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4pPr>
            <a:lvl5pPr marL="2057195" indent="-228578">
              <a:buFont typeface="Arial" charset="0"/>
              <a:buChar char="•"/>
              <a:defRPr sz="1300" baseline="0">
                <a:solidFill>
                  <a:srgbClr val="00377A"/>
                </a:solidFill>
                <a:latin typeface="Arial" charset="0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Ebene 2</a:t>
            </a:r>
          </a:p>
          <a:p>
            <a:pPr lvl="2"/>
            <a:r>
              <a:rPr lang="de-AT" dirty="0"/>
              <a:t>Ebene 3</a:t>
            </a:r>
          </a:p>
          <a:p>
            <a:pPr lvl="3"/>
            <a:r>
              <a:rPr lang="de-AT" dirty="0"/>
              <a:t>Ebene 4</a:t>
            </a:r>
          </a:p>
        </p:txBody>
      </p:sp>
      <p:pic>
        <p:nvPicPr>
          <p:cNvPr id="10" name="Bild 2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74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91">
          <p15:clr>
            <a:srgbClr val="FBAE40"/>
          </p15:clr>
        </p15:guide>
        <p15:guide id="2" pos="1675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hemenstartseite alternativ anim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84375" y="1444639"/>
            <a:ext cx="9392709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984375" y="2687484"/>
            <a:ext cx="9392709" cy="3420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20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 baseline="0">
                <a:solidFill>
                  <a:srgbClr val="00377A"/>
                </a:solidFill>
                <a:uFill>
                  <a:solidFill>
                    <a:srgbClr val="00377A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pic>
        <p:nvPicPr>
          <p:cNvPr id="7" name="Bild 2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239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hemenfort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06452" y="1444639"/>
            <a:ext cx="10551581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817032" y="2682875"/>
            <a:ext cx="10562168" cy="3420000"/>
          </a:xfrm>
          <a:prstGeom prst="rect">
            <a:avLst/>
          </a:prstGeom>
        </p:spPr>
        <p:txBody>
          <a:bodyPr vert="horz" lIns="0" tIns="0" rIns="0" bIns="0" numCol="1" spcCol="360000" anchor="t" anchorCtr="0"/>
          <a:lstStyle>
            <a:lvl1pPr marL="285722" marR="0" indent="-285722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377A"/>
              </a:buClr>
              <a:buSzPct val="150000"/>
              <a:buFont typeface="Symbol" charset="2"/>
              <a:buChar char="-"/>
              <a:tabLst/>
              <a:defRPr sz="1801" b="1" i="0" baseline="0">
                <a:solidFill>
                  <a:srgbClr val="00377A"/>
                </a:solidFill>
                <a:latin typeface="Arial"/>
                <a:cs typeface="Arial"/>
              </a:defRPr>
            </a:lvl1pPr>
            <a:lvl2pPr marL="742876" indent="-285722">
              <a:buClr>
                <a:srgbClr val="00377A"/>
              </a:buClr>
              <a:buSzPct val="150000"/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2pPr>
            <a:lvl3pPr marL="1142887" indent="-228578"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3pPr>
            <a:lvl4pPr marL="1600041" indent="-228578">
              <a:buClr>
                <a:srgbClr val="00377A"/>
              </a:buClr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4pPr>
            <a:lvl5pPr marL="2057195" indent="-228578">
              <a:buFont typeface="Arial" charset="0"/>
              <a:buChar char="•"/>
              <a:defRPr sz="1300" baseline="0">
                <a:solidFill>
                  <a:srgbClr val="00377A"/>
                </a:solidFill>
                <a:latin typeface="Arial" charset="0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Ebene 2</a:t>
            </a:r>
          </a:p>
          <a:p>
            <a:pPr lvl="2"/>
            <a:r>
              <a:rPr lang="de-AT" dirty="0"/>
              <a:t>Ebene 3</a:t>
            </a:r>
          </a:p>
          <a:p>
            <a:pPr lvl="3"/>
            <a:r>
              <a:rPr lang="de-AT" dirty="0"/>
              <a:t>Ebene 4</a:t>
            </a:r>
          </a:p>
        </p:txBody>
      </p:sp>
    </p:spTree>
    <p:extLst>
      <p:ext uri="{BB962C8B-B14F-4D97-AF65-F5344CB8AC3E}">
        <p14:creationId xmlns:p14="http://schemas.microsoft.com/office/powerpoint/2010/main" val="17011570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ation und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84376" y="1444639"/>
            <a:ext cx="9394826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0225" y="2687489"/>
            <a:ext cx="4500000" cy="2756053"/>
          </a:xfrm>
          <a:prstGeom prst="rect">
            <a:avLst/>
          </a:prstGeom>
        </p:spPr>
        <p:txBody>
          <a:bodyPr vert="horz" lIns="0" tIns="0" rIns="0" bIns="0" anchor="t"/>
          <a:lstStyle>
            <a:lvl1pPr marL="171434" indent="-171434">
              <a:buFont typeface="Symbol" charset="2"/>
              <a:buChar char="-"/>
              <a:defRPr sz="140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Aufzählungen</a:t>
            </a:r>
          </a:p>
          <a:p>
            <a:pPr lvl="0"/>
            <a:r>
              <a:rPr lang="de-AT" dirty="0"/>
              <a:t>Text bearbeiten</a:t>
            </a:r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2" hasCustomPrompt="1"/>
          </p:nvPr>
        </p:nvSpPr>
        <p:spPr>
          <a:xfrm>
            <a:off x="6874631" y="2687498"/>
            <a:ext cx="4500000" cy="14128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Tabelle 2 Spalten einfügen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06468" y="549635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pic>
        <p:nvPicPr>
          <p:cNvPr id="8" name="Bild 2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Team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403192" y="1595537"/>
            <a:ext cx="3394935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19" name="Ellipse 18"/>
          <p:cNvSpPr/>
          <p:nvPr userDrawn="1"/>
        </p:nvSpPr>
        <p:spPr>
          <a:xfrm>
            <a:off x="845345" y="1475610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24"/>
          </p:nvPr>
        </p:nvSpPr>
        <p:spPr>
          <a:xfrm>
            <a:off x="882270" y="1512931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7979686" y="1657883"/>
            <a:ext cx="3394800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2412753" y="4946412"/>
            <a:ext cx="3394800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2405390" y="3317133"/>
            <a:ext cx="3394800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24" name="Textplatzhalter 4"/>
          <p:cNvSpPr>
            <a:spLocks noGrp="1"/>
          </p:cNvSpPr>
          <p:nvPr>
            <p:ph type="body" sz="quarter" idx="23"/>
          </p:nvPr>
        </p:nvSpPr>
        <p:spPr>
          <a:xfrm>
            <a:off x="7981884" y="3317133"/>
            <a:ext cx="3394800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25" name="Ellipse 24"/>
          <p:cNvSpPr/>
          <p:nvPr userDrawn="1"/>
        </p:nvSpPr>
        <p:spPr>
          <a:xfrm>
            <a:off x="809533" y="3195783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26" name="Bildplatzhalter 6"/>
          <p:cNvSpPr>
            <a:spLocks noGrp="1"/>
          </p:cNvSpPr>
          <p:nvPr>
            <p:ph type="pic" sz="quarter" idx="25"/>
          </p:nvPr>
        </p:nvSpPr>
        <p:spPr>
          <a:xfrm>
            <a:off x="846458" y="3233104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27" name="Ellipse 26"/>
          <p:cNvSpPr/>
          <p:nvPr userDrawn="1"/>
        </p:nvSpPr>
        <p:spPr>
          <a:xfrm>
            <a:off x="813064" y="4804541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28" name="Bildplatzhalter 6"/>
          <p:cNvSpPr>
            <a:spLocks noGrp="1"/>
          </p:cNvSpPr>
          <p:nvPr>
            <p:ph type="pic" sz="quarter" idx="26"/>
          </p:nvPr>
        </p:nvSpPr>
        <p:spPr>
          <a:xfrm>
            <a:off x="849989" y="4841862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29" name="Ellipse 28"/>
          <p:cNvSpPr/>
          <p:nvPr userDrawn="1"/>
        </p:nvSpPr>
        <p:spPr>
          <a:xfrm>
            <a:off x="6384915" y="1536731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27"/>
          </p:nvPr>
        </p:nvSpPr>
        <p:spPr>
          <a:xfrm>
            <a:off x="6421840" y="1574052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9" name="Ellipse 38"/>
          <p:cNvSpPr/>
          <p:nvPr userDrawn="1"/>
        </p:nvSpPr>
        <p:spPr>
          <a:xfrm>
            <a:off x="6421840" y="3180412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40" name="Bildplatzhalter 6"/>
          <p:cNvSpPr>
            <a:spLocks noGrp="1"/>
          </p:cNvSpPr>
          <p:nvPr>
            <p:ph type="pic" sz="quarter" idx="28"/>
          </p:nvPr>
        </p:nvSpPr>
        <p:spPr>
          <a:xfrm>
            <a:off x="6458765" y="3217733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79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  <p:bldP spid="39" grpId="0" animBg="1"/>
      <p:bldP spid="39" grpId="1" animBg="1"/>
      <p:bldP spid="4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 Produkt m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7035" y="1444625"/>
            <a:ext cx="10541000" cy="11318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2400" u="sng" dirty="0" err="1"/>
              <a:t>aws</a:t>
            </a:r>
            <a:r>
              <a:rPr lang="de-DE" sz="2400" dirty="0"/>
              <a:t> </a:t>
            </a:r>
            <a:r>
              <a:rPr lang="de-DE" sz="2400" u="sng" dirty="0">
                <a:solidFill>
                  <a:srgbClr val="D39919"/>
                </a:solidFill>
              </a:rPr>
              <a:t>Gründen &amp; junge Unternehmen</a:t>
            </a:r>
          </a:p>
          <a:p>
            <a:r>
              <a:rPr lang="de-DE" sz="2400" b="0" dirty="0"/>
              <a:t>Innovation konsequent fördern!</a:t>
            </a:r>
          </a:p>
          <a:p>
            <a:pPr lvl="0"/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817055" y="2343686"/>
            <a:ext cx="10540999" cy="39147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Image Produkt einfügen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72" y="523507"/>
            <a:ext cx="4504137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</p:spTree>
    <p:extLst>
      <p:ext uri="{BB962C8B-B14F-4D97-AF65-F5344CB8AC3E}">
        <p14:creationId xmlns:p14="http://schemas.microsoft.com/office/powerpoint/2010/main" val="3006347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z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4925C60D-C149-4505-8F0F-8FDB33F495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694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4925C60D-C149-4505-8F0F-8FDB33F49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05CF0594-207C-4444-A8DD-15095901851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0" i="0" baseline="0" dirty="0">
              <a:latin typeface="Arial Black" panose="020B0A04020102020204" pitchFamily="34" charset="0"/>
              <a:ea typeface="+mj-ea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8C3E85-B32A-4653-AE94-7D77D25C0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4572" y="3142922"/>
            <a:ext cx="4520492" cy="1741899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 defTabSz="804863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3150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1438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3CA379-2F9A-4514-8939-04EAC8BA2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0588" y="3144524"/>
            <a:ext cx="5181600" cy="1741899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5" name="Sechseck 14">
            <a:extLst>
              <a:ext uri="{FF2B5EF4-FFF2-40B4-BE49-F238E27FC236}">
                <a16:creationId xmlns:a16="http://schemas.microsoft.com/office/drawing/2014/main" id="{2F184E84-F0C3-43F2-B4F6-5CAC7A485126}"/>
              </a:ext>
            </a:extLst>
          </p:cNvPr>
          <p:cNvSpPr/>
          <p:nvPr userDrawn="1"/>
        </p:nvSpPr>
        <p:spPr>
          <a:xfrm>
            <a:off x="363237" y="1622235"/>
            <a:ext cx="930006" cy="801730"/>
          </a:xfrm>
          <a:prstGeom prst="hexagon">
            <a:avLst/>
          </a:prstGeom>
          <a:solidFill>
            <a:srgbClr val="0F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E67FA02A-9217-4CAA-90AC-419EE754D13A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1514572" y="1573558"/>
            <a:ext cx="9957616" cy="13063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0377A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  <a:endParaRPr lang="de-AT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E00B07C2-AF96-4446-B940-88790672198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293243" y="5500463"/>
            <a:ext cx="3462827" cy="12932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Entscheidung</a:t>
            </a:r>
            <a:endParaRPr lang="de-AT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6336779E-485E-4EF0-965C-0038456E073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660914" y="5503729"/>
            <a:ext cx="3780027" cy="12899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5963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2538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CDBCEA62-BF07-442B-9C81-707C5B8488A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789369" y="5505265"/>
            <a:ext cx="3743325" cy="12969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5963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2538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7" name="Sechseck 16">
            <a:extLst>
              <a:ext uri="{FF2B5EF4-FFF2-40B4-BE49-F238E27FC236}">
                <a16:creationId xmlns:a16="http://schemas.microsoft.com/office/drawing/2014/main" id="{A16173D6-0C24-4537-9D13-C329A13652E9}"/>
              </a:ext>
            </a:extLst>
          </p:cNvPr>
          <p:cNvSpPr/>
          <p:nvPr userDrawn="1"/>
        </p:nvSpPr>
        <p:spPr>
          <a:xfrm>
            <a:off x="1514572" y="5009421"/>
            <a:ext cx="532692" cy="459217"/>
          </a:xfrm>
          <a:prstGeom prst="hexagon">
            <a:avLst/>
          </a:prstGeom>
          <a:solidFill>
            <a:srgbClr val="00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Sechseck 17">
            <a:extLst>
              <a:ext uri="{FF2B5EF4-FFF2-40B4-BE49-F238E27FC236}">
                <a16:creationId xmlns:a16="http://schemas.microsoft.com/office/drawing/2014/main" id="{3CD70665-793A-4B2C-BA55-BD0B66902CAD}"/>
              </a:ext>
            </a:extLst>
          </p:cNvPr>
          <p:cNvSpPr/>
          <p:nvPr userDrawn="1"/>
        </p:nvSpPr>
        <p:spPr>
          <a:xfrm>
            <a:off x="5871121" y="5009421"/>
            <a:ext cx="532692" cy="459217"/>
          </a:xfrm>
          <a:prstGeom prst="hexagon">
            <a:avLst/>
          </a:prstGeom>
          <a:solidFill>
            <a:srgbClr val="00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Sechseck 19">
            <a:extLst>
              <a:ext uri="{FF2B5EF4-FFF2-40B4-BE49-F238E27FC236}">
                <a16:creationId xmlns:a16="http://schemas.microsoft.com/office/drawing/2014/main" id="{5454BE74-B978-442A-887A-52C2DA82145A}"/>
              </a:ext>
            </a:extLst>
          </p:cNvPr>
          <p:cNvSpPr/>
          <p:nvPr userDrawn="1"/>
        </p:nvSpPr>
        <p:spPr>
          <a:xfrm>
            <a:off x="9961324" y="5009421"/>
            <a:ext cx="532692" cy="459217"/>
          </a:xfrm>
          <a:prstGeom prst="hexagon">
            <a:avLst/>
          </a:prstGeom>
          <a:solidFill>
            <a:srgbClr val="00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96DA453F-C042-4DF9-8852-CD14EB2089CC}"/>
              </a:ext>
            </a:extLst>
          </p:cNvPr>
          <p:cNvCxnSpPr>
            <a:stCxn id="17" idx="0"/>
            <a:endCxn id="18" idx="3"/>
          </p:cNvCxnSpPr>
          <p:nvPr userDrawn="1"/>
        </p:nvCxnSpPr>
        <p:spPr>
          <a:xfrm>
            <a:off x="2047264" y="5239030"/>
            <a:ext cx="3823857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051789D-A584-4125-A167-6C959C961D19}"/>
              </a:ext>
            </a:extLst>
          </p:cNvPr>
          <p:cNvCxnSpPr>
            <a:stCxn id="18" idx="0"/>
            <a:endCxn id="20" idx="3"/>
          </p:cNvCxnSpPr>
          <p:nvPr userDrawn="1"/>
        </p:nvCxnSpPr>
        <p:spPr>
          <a:xfrm>
            <a:off x="6403813" y="5239030"/>
            <a:ext cx="3557511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050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Produkt m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7035" y="1444625"/>
            <a:ext cx="10541000" cy="11318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2400" u="sng" dirty="0" err="1"/>
              <a:t>aws</a:t>
            </a:r>
            <a:r>
              <a:rPr lang="de-DE" sz="2400" dirty="0"/>
              <a:t> </a:t>
            </a:r>
            <a:r>
              <a:rPr lang="de-DE" sz="2400" u="sng" dirty="0">
                <a:solidFill>
                  <a:srgbClr val="D39919"/>
                </a:solidFill>
              </a:rPr>
              <a:t>Gründen &amp; junge Unternehmen</a:t>
            </a:r>
          </a:p>
          <a:p>
            <a:r>
              <a:rPr lang="de-DE" sz="2400" b="0" dirty="0"/>
              <a:t>Innovation konsequent fördern!</a:t>
            </a:r>
          </a:p>
          <a:p>
            <a:pPr lvl="0"/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817054" y="2343684"/>
            <a:ext cx="10540999" cy="39147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Image Produkt einfügen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70" y="523507"/>
            <a:ext cx="4504137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</p:spTree>
    <p:extLst>
      <p:ext uri="{BB962C8B-B14F-4D97-AF65-F5344CB8AC3E}">
        <p14:creationId xmlns:p14="http://schemas.microsoft.com/office/powerpoint/2010/main" val="16675784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örderablauf Star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84376" y="1444639"/>
            <a:ext cx="9394826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8" name="Bildplatzhalt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587029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1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096351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2096351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0" name="Bildplatzhalt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224395" y="3097559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2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4733718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733718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3" name="Bildplatzhalt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863878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3</a:t>
            </a: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373201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7373201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1981967" y="3949716"/>
            <a:ext cx="0" cy="207803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>
            <a:off x="4618705" y="3949716"/>
            <a:ext cx="0" cy="207803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>
          <a:xfrm>
            <a:off x="7260233" y="3958310"/>
            <a:ext cx="0" cy="206944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/>
        </p:nvCxnSpPr>
        <p:spPr>
          <a:xfrm>
            <a:off x="9917311" y="3949716"/>
            <a:ext cx="0" cy="207803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d 15" descr="pfeil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7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Förderablauf Folgeseite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54704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5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564027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564027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0" name="Bildplatzhalt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692071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3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201393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201393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3" name="Bildplatzhalt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331553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4</a:t>
            </a:r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8840876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25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8840876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6" name="Bildplatzhalt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404637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4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913960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8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913960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14937" y="1444639"/>
            <a:ext cx="10515903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814009" y="3949714"/>
            <a:ext cx="0" cy="21032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 userDrawn="1"/>
        </p:nvCxnSpPr>
        <p:spPr>
          <a:xfrm flipH="1">
            <a:off x="806453" y="3965478"/>
            <a:ext cx="8467" cy="20622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 userDrawn="1"/>
        </p:nvCxnSpPr>
        <p:spPr>
          <a:xfrm>
            <a:off x="3456517" y="3975564"/>
            <a:ext cx="0" cy="20521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 userDrawn="1"/>
        </p:nvCxnSpPr>
        <p:spPr>
          <a:xfrm>
            <a:off x="6093884" y="3965463"/>
            <a:ext cx="0" cy="206227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 userDrawn="1"/>
        </p:nvCxnSpPr>
        <p:spPr>
          <a:xfrm>
            <a:off x="8739717" y="3965477"/>
            <a:ext cx="0" cy="206227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>
          <a:xfrm>
            <a:off x="11387667" y="3975562"/>
            <a:ext cx="0" cy="21032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01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3 Förderablauf Folgeseite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54704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5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564027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564027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0" name="Bildplatzhalt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692071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3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201393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201393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6" name="Bildplatzhalt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404637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4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913960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8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913960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14937" y="1444639"/>
            <a:ext cx="10515903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814009" y="3949714"/>
            <a:ext cx="0" cy="21032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 userDrawn="1"/>
        </p:nvCxnSpPr>
        <p:spPr>
          <a:xfrm flipH="1">
            <a:off x="806453" y="3965478"/>
            <a:ext cx="8467" cy="20622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 userDrawn="1"/>
        </p:nvCxnSpPr>
        <p:spPr>
          <a:xfrm>
            <a:off x="3456517" y="3975564"/>
            <a:ext cx="0" cy="20521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 userDrawn="1"/>
        </p:nvCxnSpPr>
        <p:spPr>
          <a:xfrm>
            <a:off x="6093884" y="3965463"/>
            <a:ext cx="0" cy="206227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 userDrawn="1"/>
        </p:nvCxnSpPr>
        <p:spPr>
          <a:xfrm>
            <a:off x="8739717" y="3965477"/>
            <a:ext cx="0" cy="206227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2 Förderablauf Folgeseite - 2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054704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5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564027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564027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6" name="Bildplatzhalter 5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404637" y="3065472"/>
            <a:ext cx="1200000" cy="89999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Image 4</a:t>
            </a:r>
          </a:p>
        </p:txBody>
      </p:sp>
      <p:sp>
        <p:nvSpPr>
          <p:cNvPr id="27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913960" y="3065463"/>
            <a:ext cx="480000" cy="9000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buFontTx/>
              <a:buNone/>
              <a:defRPr sz="24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8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913960" y="3975564"/>
            <a:ext cx="2400000" cy="1467991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130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14937" y="1444639"/>
            <a:ext cx="10515903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814009" y="3949714"/>
            <a:ext cx="0" cy="21032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 userDrawn="1"/>
        </p:nvCxnSpPr>
        <p:spPr>
          <a:xfrm flipH="1">
            <a:off x="806453" y="3965478"/>
            <a:ext cx="8467" cy="20622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 userDrawn="1"/>
        </p:nvCxnSpPr>
        <p:spPr>
          <a:xfrm>
            <a:off x="3456517" y="3975564"/>
            <a:ext cx="0" cy="205219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 userDrawn="1"/>
        </p:nvCxnSpPr>
        <p:spPr>
          <a:xfrm>
            <a:off x="6093884" y="3965463"/>
            <a:ext cx="0" cy="206227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42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eer für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</p:spTree>
    <p:extLst>
      <p:ext uri="{BB962C8B-B14F-4D97-AF65-F5344CB8AC3E}">
        <p14:creationId xmlns:p14="http://schemas.microsoft.com/office/powerpoint/2010/main" val="1221412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eer mit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14931" y="1444639"/>
            <a:ext cx="10564284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200246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1037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17032" y="1444625"/>
            <a:ext cx="10562168" cy="4248000"/>
          </a:xfrm>
          <a:prstGeom prst="rect">
            <a:avLst/>
          </a:prstGeom>
        </p:spPr>
        <p:txBody>
          <a:bodyPr vert="horz" lIns="0" tIns="0" rIns="0" bIns="0" anchor="b"/>
          <a:lstStyle>
            <a:lvl1pPr marL="457154" marR="0" indent="-457154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Wingdings" charset="2"/>
              <a:buAutoNum type="arabicPlain"/>
              <a:tabLst/>
              <a:defRPr sz="2400" b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AT" dirty="0"/>
              <a:t>Kapitel Nummer Arial </a:t>
            </a:r>
            <a:r>
              <a:rPr lang="de-AT" dirty="0" err="1"/>
              <a:t>Bold</a:t>
            </a:r>
            <a:r>
              <a:rPr lang="de-AT" dirty="0"/>
              <a:t> 24 </a:t>
            </a:r>
            <a:r>
              <a:rPr lang="de-AT" dirty="0" err="1"/>
              <a:t>pt</a:t>
            </a:r>
            <a:r>
              <a:rPr lang="de-AT" dirty="0"/>
              <a:t> dunkelblau</a:t>
            </a:r>
          </a:p>
          <a:p>
            <a:pPr lvl="1"/>
            <a:r>
              <a:rPr lang="de-AT" dirty="0" err="1"/>
              <a:t>asdf</a:t>
            </a:r>
            <a:endParaRPr lang="de-AT" dirty="0"/>
          </a:p>
          <a:p>
            <a:pPr lvl="0"/>
            <a:r>
              <a:rPr lang="de-AT" dirty="0"/>
              <a:t>Kapitel Nummer zwei</a:t>
            </a:r>
          </a:p>
          <a:p>
            <a:pPr lvl="0"/>
            <a:r>
              <a:rPr lang="de-AT" dirty="0"/>
              <a:t>Kapitel Nummer drei</a:t>
            </a:r>
          </a:p>
        </p:txBody>
      </p:sp>
    </p:spTree>
    <p:extLst>
      <p:ext uri="{BB962C8B-B14F-4D97-AF65-F5344CB8AC3E}">
        <p14:creationId xmlns:p14="http://schemas.microsoft.com/office/powerpoint/2010/main" val="22671852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hemenstartseite - Auflis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84375" y="1444639"/>
            <a:ext cx="9373672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 baseline="0">
                <a:solidFill>
                  <a:srgbClr val="00377A"/>
                </a:solidFill>
                <a:uFill>
                  <a:solidFill>
                    <a:srgbClr val="00377A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1984375" y="2682875"/>
            <a:ext cx="9394825" cy="3420000"/>
          </a:xfrm>
          <a:prstGeom prst="rect">
            <a:avLst/>
          </a:prstGeom>
        </p:spPr>
        <p:txBody>
          <a:bodyPr vert="horz" lIns="0" tIns="0" rIns="0" bIns="0" numCol="1" spcCol="360000" anchor="t" anchorCtr="0"/>
          <a:lstStyle>
            <a:lvl1pPr marL="285722" marR="0" indent="-285722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377A"/>
              </a:buClr>
              <a:buSzPct val="150000"/>
              <a:buFont typeface="Symbol" charset="2"/>
              <a:buChar char="-"/>
              <a:tabLst/>
              <a:defRPr sz="1801" b="1" i="0" baseline="0">
                <a:solidFill>
                  <a:srgbClr val="00377A"/>
                </a:solidFill>
                <a:latin typeface="Arial"/>
                <a:cs typeface="Arial"/>
              </a:defRPr>
            </a:lvl1pPr>
            <a:lvl2pPr marL="742876" indent="-285722">
              <a:buClr>
                <a:srgbClr val="00377A"/>
              </a:buClr>
              <a:buSzPct val="150000"/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2pPr>
            <a:lvl3pPr marL="1142887" indent="-228578"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3pPr>
            <a:lvl4pPr marL="1600041" indent="-228578">
              <a:buClr>
                <a:srgbClr val="00377A"/>
              </a:buClr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4pPr>
            <a:lvl5pPr marL="2057195" indent="-228578">
              <a:buFont typeface="Arial" charset="0"/>
              <a:buChar char="•"/>
              <a:defRPr sz="1300" baseline="0">
                <a:solidFill>
                  <a:srgbClr val="00377A"/>
                </a:solidFill>
                <a:latin typeface="Arial" charset="0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Ebene 2</a:t>
            </a:r>
          </a:p>
          <a:p>
            <a:pPr lvl="2"/>
            <a:r>
              <a:rPr lang="de-AT" dirty="0"/>
              <a:t>Ebene 3</a:t>
            </a:r>
          </a:p>
          <a:p>
            <a:pPr lvl="3"/>
            <a:r>
              <a:rPr lang="de-AT" dirty="0"/>
              <a:t>Ebene 4</a:t>
            </a:r>
          </a:p>
        </p:txBody>
      </p:sp>
      <p:pic>
        <p:nvPicPr>
          <p:cNvPr id="10" name="Bild 2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47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91">
          <p15:clr>
            <a:srgbClr val="FBAE40"/>
          </p15:clr>
        </p15:guide>
        <p15:guide id="2" pos="1675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hemenstartseite alternativ anim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84375" y="1444639"/>
            <a:ext cx="9392709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984375" y="2687484"/>
            <a:ext cx="9392709" cy="3420000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buFontTx/>
              <a:buNone/>
              <a:defRPr sz="2000">
                <a:solidFill>
                  <a:srgbClr val="00AEE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 baseline="0">
                <a:solidFill>
                  <a:srgbClr val="00377A"/>
                </a:solidFill>
                <a:uFill>
                  <a:solidFill>
                    <a:srgbClr val="00377A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pic>
        <p:nvPicPr>
          <p:cNvPr id="7" name="Bild 2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2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Förder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17053" y="1447301"/>
            <a:ext cx="10562167" cy="1480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4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Arial </a:t>
            </a:r>
            <a:r>
              <a:rPr lang="de-AT" dirty="0" err="1"/>
              <a:t>Bold</a:t>
            </a:r>
            <a:r>
              <a:rPr lang="de-AT" dirty="0"/>
              <a:t> 44 </a:t>
            </a:r>
            <a:r>
              <a:rPr lang="de-AT" dirty="0" err="1"/>
              <a:t>white</a:t>
            </a:r>
            <a:endParaRPr lang="de-AT" dirty="0"/>
          </a:p>
          <a:p>
            <a:pPr lvl="0"/>
            <a:r>
              <a:rPr lang="de-AT" dirty="0"/>
              <a:t>2. Headline Regular Blue!</a:t>
            </a:r>
          </a:p>
        </p:txBody>
      </p:sp>
      <p:pic>
        <p:nvPicPr>
          <p:cNvPr id="4" name="Bild 7" descr="pfeil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38" b="31400"/>
          <a:stretch/>
        </p:blipFill>
        <p:spPr>
          <a:xfrm>
            <a:off x="0" y="1321915"/>
            <a:ext cx="9067089" cy="64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hemenfortsetz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806452" y="1444639"/>
            <a:ext cx="10551581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817032" y="2682875"/>
            <a:ext cx="10562168" cy="3420000"/>
          </a:xfrm>
          <a:prstGeom prst="rect">
            <a:avLst/>
          </a:prstGeom>
        </p:spPr>
        <p:txBody>
          <a:bodyPr vert="horz" lIns="0" tIns="0" rIns="0" bIns="0" numCol="1" spcCol="360000" anchor="t" anchorCtr="0"/>
          <a:lstStyle>
            <a:lvl1pPr marL="285722" marR="0" indent="-285722" algn="l" defTabSz="457154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377A"/>
              </a:buClr>
              <a:buSzPct val="150000"/>
              <a:buFont typeface="Symbol" charset="2"/>
              <a:buChar char="-"/>
              <a:tabLst/>
              <a:defRPr sz="1801" b="1" i="0" baseline="0">
                <a:solidFill>
                  <a:srgbClr val="00377A"/>
                </a:solidFill>
                <a:latin typeface="Arial"/>
                <a:cs typeface="Arial"/>
              </a:defRPr>
            </a:lvl1pPr>
            <a:lvl2pPr marL="742876" indent="-285722">
              <a:buClr>
                <a:srgbClr val="00377A"/>
              </a:buClr>
              <a:buSzPct val="150000"/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2pPr>
            <a:lvl3pPr marL="1142887" indent="-228578"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3pPr>
            <a:lvl4pPr marL="1600041" indent="-228578">
              <a:buClr>
                <a:srgbClr val="00377A"/>
              </a:buClr>
              <a:buFont typeface="Symbol" charset="2"/>
              <a:buChar char="-"/>
              <a:defRPr sz="1801" baseline="0">
                <a:solidFill>
                  <a:srgbClr val="00377A"/>
                </a:solidFill>
                <a:latin typeface="Arial" charset="0"/>
              </a:defRPr>
            </a:lvl4pPr>
            <a:lvl5pPr marL="2057195" indent="-228578">
              <a:buFont typeface="Arial" charset="0"/>
              <a:buChar char="•"/>
              <a:defRPr sz="1300" baseline="0">
                <a:solidFill>
                  <a:srgbClr val="00377A"/>
                </a:solidFill>
                <a:latin typeface="Arial" charset="0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Ebene 2</a:t>
            </a:r>
          </a:p>
          <a:p>
            <a:pPr lvl="2"/>
            <a:r>
              <a:rPr lang="de-AT" dirty="0"/>
              <a:t>Ebene 3</a:t>
            </a:r>
          </a:p>
          <a:p>
            <a:pPr lvl="3"/>
            <a:r>
              <a:rPr lang="de-AT" dirty="0"/>
              <a:t>Ebene 4</a:t>
            </a:r>
          </a:p>
        </p:txBody>
      </p:sp>
    </p:spTree>
    <p:extLst>
      <p:ext uri="{BB962C8B-B14F-4D97-AF65-F5344CB8AC3E}">
        <p14:creationId xmlns:p14="http://schemas.microsoft.com/office/powerpoint/2010/main" val="22550287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ation und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984376" y="1444639"/>
            <a:ext cx="9394826" cy="1005247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2400" b="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0225" y="2687489"/>
            <a:ext cx="4500000" cy="2756053"/>
          </a:xfrm>
          <a:prstGeom prst="rect">
            <a:avLst/>
          </a:prstGeom>
        </p:spPr>
        <p:txBody>
          <a:bodyPr vert="horz" lIns="0" tIns="0" rIns="0" bIns="0" anchor="t"/>
          <a:lstStyle>
            <a:lvl1pPr marL="171434" indent="-171434">
              <a:buFont typeface="Symbol" charset="2"/>
              <a:buChar char="-"/>
              <a:defRPr sz="1401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Aufzählungen</a:t>
            </a:r>
          </a:p>
          <a:p>
            <a:pPr lvl="0"/>
            <a:r>
              <a:rPr lang="de-AT" dirty="0"/>
              <a:t>Text bearbeiten</a:t>
            </a:r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2" hasCustomPrompt="1"/>
          </p:nvPr>
        </p:nvSpPr>
        <p:spPr>
          <a:xfrm>
            <a:off x="6874631" y="2687498"/>
            <a:ext cx="4500000" cy="14128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r>
              <a:rPr lang="de-DE" dirty="0"/>
              <a:t>Tabelle 2 Spalten einfügen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06468" y="549635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  <p:pic>
        <p:nvPicPr>
          <p:cNvPr id="8" name="Bild 2" descr="pfeil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5"/>
          <a:stretch/>
        </p:blipFill>
        <p:spPr>
          <a:xfrm>
            <a:off x="-1" y="2277047"/>
            <a:ext cx="1833283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5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06468" y="523507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Team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403192" y="1595537"/>
            <a:ext cx="3394935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19" name="Ellipse 18"/>
          <p:cNvSpPr/>
          <p:nvPr userDrawn="1"/>
        </p:nvSpPr>
        <p:spPr>
          <a:xfrm>
            <a:off x="845345" y="1475610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24"/>
          </p:nvPr>
        </p:nvSpPr>
        <p:spPr>
          <a:xfrm>
            <a:off x="882270" y="1512931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7979686" y="1657883"/>
            <a:ext cx="3394800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2412753" y="4946412"/>
            <a:ext cx="3394800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23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2405390" y="3317133"/>
            <a:ext cx="3394800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24" name="Textplatzhalter 4"/>
          <p:cNvSpPr>
            <a:spLocks noGrp="1"/>
          </p:cNvSpPr>
          <p:nvPr>
            <p:ph type="body" sz="quarter" idx="23"/>
          </p:nvPr>
        </p:nvSpPr>
        <p:spPr>
          <a:xfrm>
            <a:off x="7981884" y="3317133"/>
            <a:ext cx="3394800" cy="1153683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 b="0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25" name="Ellipse 24"/>
          <p:cNvSpPr/>
          <p:nvPr userDrawn="1"/>
        </p:nvSpPr>
        <p:spPr>
          <a:xfrm>
            <a:off x="809533" y="3195783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26" name="Bildplatzhalter 6"/>
          <p:cNvSpPr>
            <a:spLocks noGrp="1"/>
          </p:cNvSpPr>
          <p:nvPr>
            <p:ph type="pic" sz="quarter" idx="25"/>
          </p:nvPr>
        </p:nvSpPr>
        <p:spPr>
          <a:xfrm>
            <a:off x="846458" y="3233104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27" name="Ellipse 26"/>
          <p:cNvSpPr/>
          <p:nvPr userDrawn="1"/>
        </p:nvSpPr>
        <p:spPr>
          <a:xfrm>
            <a:off x="813064" y="4804541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28" name="Bildplatzhalter 6"/>
          <p:cNvSpPr>
            <a:spLocks noGrp="1"/>
          </p:cNvSpPr>
          <p:nvPr>
            <p:ph type="pic" sz="quarter" idx="26"/>
          </p:nvPr>
        </p:nvSpPr>
        <p:spPr>
          <a:xfrm>
            <a:off x="849989" y="4841862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29" name="Ellipse 28"/>
          <p:cNvSpPr/>
          <p:nvPr userDrawn="1"/>
        </p:nvSpPr>
        <p:spPr>
          <a:xfrm>
            <a:off x="6384915" y="1536731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27"/>
          </p:nvPr>
        </p:nvSpPr>
        <p:spPr>
          <a:xfrm>
            <a:off x="6421840" y="1574052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9" name="Ellipse 38"/>
          <p:cNvSpPr/>
          <p:nvPr userDrawn="1"/>
        </p:nvSpPr>
        <p:spPr>
          <a:xfrm>
            <a:off x="6421840" y="3180412"/>
            <a:ext cx="1427148" cy="1427148"/>
          </a:xfrm>
          <a:prstGeom prst="ellipse">
            <a:avLst/>
          </a:prstGeom>
          <a:noFill/>
          <a:ln w="57150" cmpd="dbl">
            <a:solidFill>
              <a:srgbClr val="00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effectLst/>
            </a:endParaRPr>
          </a:p>
        </p:txBody>
      </p:sp>
      <p:sp>
        <p:nvSpPr>
          <p:cNvPr id="40" name="Bildplatzhalter 6"/>
          <p:cNvSpPr>
            <a:spLocks noGrp="1"/>
          </p:cNvSpPr>
          <p:nvPr>
            <p:ph type="pic" sz="quarter" idx="28"/>
          </p:nvPr>
        </p:nvSpPr>
        <p:spPr>
          <a:xfrm>
            <a:off x="6458765" y="3217733"/>
            <a:ext cx="1350386" cy="1350392"/>
          </a:xfrm>
          <a:custGeom>
            <a:avLst/>
            <a:gdLst>
              <a:gd name="connsiteX0" fmla="*/ 0 w 1370013"/>
              <a:gd name="connsiteY0" fmla="*/ 0 h 1355725"/>
              <a:gd name="connsiteX1" fmla="*/ 1370013 w 1370013"/>
              <a:gd name="connsiteY1" fmla="*/ 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0 w 1370013"/>
              <a:gd name="connsiteY0" fmla="*/ 0 h 1355725"/>
              <a:gd name="connsiteX1" fmla="*/ 1365250 w 1370013"/>
              <a:gd name="connsiteY1" fmla="*/ 723900 h 1355725"/>
              <a:gd name="connsiteX2" fmla="*/ 1370013 w 1370013"/>
              <a:gd name="connsiteY2" fmla="*/ 1355725 h 1355725"/>
              <a:gd name="connsiteX3" fmla="*/ 0 w 1370013"/>
              <a:gd name="connsiteY3" fmla="*/ 1355725 h 1355725"/>
              <a:gd name="connsiteX4" fmla="*/ 0 w 1370013"/>
              <a:gd name="connsiteY4" fmla="*/ 0 h 1355725"/>
              <a:gd name="connsiteX0" fmla="*/ 4763 w 1370013"/>
              <a:gd name="connsiteY0" fmla="*/ 0 h 641350"/>
              <a:gd name="connsiteX1" fmla="*/ 1365250 w 1370013"/>
              <a:gd name="connsiteY1" fmla="*/ 9525 h 641350"/>
              <a:gd name="connsiteX2" fmla="*/ 1370013 w 1370013"/>
              <a:gd name="connsiteY2" fmla="*/ 641350 h 641350"/>
              <a:gd name="connsiteX3" fmla="*/ 0 w 1370013"/>
              <a:gd name="connsiteY3" fmla="*/ 641350 h 641350"/>
              <a:gd name="connsiteX4" fmla="*/ 4763 w 1370013"/>
              <a:gd name="connsiteY4" fmla="*/ 0 h 641350"/>
              <a:gd name="connsiteX0" fmla="*/ 4763 w 1370013"/>
              <a:gd name="connsiteY0" fmla="*/ 595847 h 1237197"/>
              <a:gd name="connsiteX1" fmla="*/ 1365250 w 1370013"/>
              <a:gd name="connsiteY1" fmla="*/ 605372 h 1237197"/>
              <a:gd name="connsiteX2" fmla="*/ 1370013 w 1370013"/>
              <a:gd name="connsiteY2" fmla="*/ 1237197 h 1237197"/>
              <a:gd name="connsiteX3" fmla="*/ 0 w 1370013"/>
              <a:gd name="connsiteY3" fmla="*/ 1237197 h 1237197"/>
              <a:gd name="connsiteX4" fmla="*/ 4763 w 1370013"/>
              <a:gd name="connsiteY4" fmla="*/ 595847 h 1237197"/>
              <a:gd name="connsiteX0" fmla="*/ 4763 w 1370013"/>
              <a:gd name="connsiteY0" fmla="*/ 764647 h 1405997"/>
              <a:gd name="connsiteX1" fmla="*/ 1365250 w 1370013"/>
              <a:gd name="connsiteY1" fmla="*/ 774172 h 1405997"/>
              <a:gd name="connsiteX2" fmla="*/ 1370013 w 1370013"/>
              <a:gd name="connsiteY2" fmla="*/ 1405997 h 1405997"/>
              <a:gd name="connsiteX3" fmla="*/ 0 w 1370013"/>
              <a:gd name="connsiteY3" fmla="*/ 1405997 h 1405997"/>
              <a:gd name="connsiteX4" fmla="*/ 4763 w 1370013"/>
              <a:gd name="connsiteY4" fmla="*/ 764647 h 1405997"/>
              <a:gd name="connsiteX0" fmla="*/ 4763 w 1370013"/>
              <a:gd name="connsiteY0" fmla="*/ 716251 h 1357601"/>
              <a:gd name="connsiteX1" fmla="*/ 1365250 w 1370013"/>
              <a:gd name="connsiteY1" fmla="*/ 725776 h 1357601"/>
              <a:gd name="connsiteX2" fmla="*/ 1370013 w 1370013"/>
              <a:gd name="connsiteY2" fmla="*/ 1357601 h 1357601"/>
              <a:gd name="connsiteX3" fmla="*/ 0 w 1370013"/>
              <a:gd name="connsiteY3" fmla="*/ 1357601 h 1357601"/>
              <a:gd name="connsiteX4" fmla="*/ 4763 w 1370013"/>
              <a:gd name="connsiteY4" fmla="*/ 716251 h 1357601"/>
              <a:gd name="connsiteX0" fmla="*/ 211 w 1374986"/>
              <a:gd name="connsiteY0" fmla="*/ 716251 h 1357601"/>
              <a:gd name="connsiteX1" fmla="*/ 1370223 w 1374986"/>
              <a:gd name="connsiteY1" fmla="*/ 725776 h 1357601"/>
              <a:gd name="connsiteX2" fmla="*/ 1374986 w 1374986"/>
              <a:gd name="connsiteY2" fmla="*/ 1357601 h 1357601"/>
              <a:gd name="connsiteX3" fmla="*/ 4973 w 1374986"/>
              <a:gd name="connsiteY3" fmla="*/ 1357601 h 1357601"/>
              <a:gd name="connsiteX4" fmla="*/ 211 w 1374986"/>
              <a:gd name="connsiteY4" fmla="*/ 716251 h 1357601"/>
              <a:gd name="connsiteX0" fmla="*/ 0 w 1374775"/>
              <a:gd name="connsiteY0" fmla="*/ 716251 h 1357601"/>
              <a:gd name="connsiteX1" fmla="*/ 1370012 w 1374775"/>
              <a:gd name="connsiteY1" fmla="*/ 725776 h 1357601"/>
              <a:gd name="connsiteX2" fmla="*/ 1374775 w 1374775"/>
              <a:gd name="connsiteY2" fmla="*/ 1357601 h 1357601"/>
              <a:gd name="connsiteX3" fmla="*/ 4762 w 1374775"/>
              <a:gd name="connsiteY3" fmla="*/ 1357601 h 1357601"/>
              <a:gd name="connsiteX4" fmla="*/ 0 w 1374775"/>
              <a:gd name="connsiteY4" fmla="*/ 716251 h 1357601"/>
              <a:gd name="connsiteX0" fmla="*/ 0 w 1374775"/>
              <a:gd name="connsiteY0" fmla="*/ 686229 h 1327579"/>
              <a:gd name="connsiteX1" fmla="*/ 1370012 w 1374775"/>
              <a:gd name="connsiteY1" fmla="*/ 695754 h 1327579"/>
              <a:gd name="connsiteX2" fmla="*/ 1374775 w 1374775"/>
              <a:gd name="connsiteY2" fmla="*/ 1327579 h 1327579"/>
              <a:gd name="connsiteX3" fmla="*/ 4762 w 1374775"/>
              <a:gd name="connsiteY3" fmla="*/ 1327579 h 1327579"/>
              <a:gd name="connsiteX4" fmla="*/ 0 w 1374775"/>
              <a:gd name="connsiteY4" fmla="*/ 686229 h 1327579"/>
              <a:gd name="connsiteX0" fmla="*/ 0 w 1375266"/>
              <a:gd name="connsiteY0" fmla="*/ 707643 h 1348993"/>
              <a:gd name="connsiteX1" fmla="*/ 1370012 w 1375266"/>
              <a:gd name="connsiteY1" fmla="*/ 717168 h 1348993"/>
              <a:gd name="connsiteX2" fmla="*/ 1374775 w 1375266"/>
              <a:gd name="connsiteY2" fmla="*/ 1348993 h 1348993"/>
              <a:gd name="connsiteX3" fmla="*/ 4762 w 1375266"/>
              <a:gd name="connsiteY3" fmla="*/ 1348993 h 1348993"/>
              <a:gd name="connsiteX4" fmla="*/ 0 w 1375266"/>
              <a:gd name="connsiteY4" fmla="*/ 707643 h 1348993"/>
              <a:gd name="connsiteX0" fmla="*/ 0 w 1375506"/>
              <a:gd name="connsiteY0" fmla="*/ 713559 h 1354909"/>
              <a:gd name="connsiteX1" fmla="*/ 1370012 w 1375506"/>
              <a:gd name="connsiteY1" fmla="*/ 723084 h 1354909"/>
              <a:gd name="connsiteX2" fmla="*/ 1374775 w 1375506"/>
              <a:gd name="connsiteY2" fmla="*/ 1354909 h 1354909"/>
              <a:gd name="connsiteX3" fmla="*/ 4762 w 1375506"/>
              <a:gd name="connsiteY3" fmla="*/ 1354909 h 1354909"/>
              <a:gd name="connsiteX4" fmla="*/ 0 w 1375506"/>
              <a:gd name="connsiteY4" fmla="*/ 713559 h 1354909"/>
              <a:gd name="connsiteX0" fmla="*/ 0 w 1375468"/>
              <a:gd name="connsiteY0" fmla="*/ 697806 h 1339156"/>
              <a:gd name="connsiteX1" fmla="*/ 1370012 w 1375468"/>
              <a:gd name="connsiteY1" fmla="*/ 707331 h 1339156"/>
              <a:gd name="connsiteX2" fmla="*/ 1374775 w 1375468"/>
              <a:gd name="connsiteY2" fmla="*/ 1339156 h 1339156"/>
              <a:gd name="connsiteX3" fmla="*/ 4762 w 1375468"/>
              <a:gd name="connsiteY3" fmla="*/ 1339156 h 1339156"/>
              <a:gd name="connsiteX4" fmla="*/ 0 w 1375468"/>
              <a:gd name="connsiteY4" fmla="*/ 697806 h 1339156"/>
              <a:gd name="connsiteX0" fmla="*/ 0 w 1375430"/>
              <a:gd name="connsiteY0" fmla="*/ 705673 h 1347023"/>
              <a:gd name="connsiteX1" fmla="*/ 1370012 w 1375430"/>
              <a:gd name="connsiteY1" fmla="*/ 715198 h 1347023"/>
              <a:gd name="connsiteX2" fmla="*/ 1374775 w 1375430"/>
              <a:gd name="connsiteY2" fmla="*/ 1347023 h 1347023"/>
              <a:gd name="connsiteX3" fmla="*/ 4762 w 1375430"/>
              <a:gd name="connsiteY3" fmla="*/ 1347023 h 1347023"/>
              <a:gd name="connsiteX4" fmla="*/ 0 w 1375430"/>
              <a:gd name="connsiteY4" fmla="*/ 705673 h 1347023"/>
              <a:gd name="connsiteX0" fmla="*/ 0 w 1375929"/>
              <a:gd name="connsiteY0" fmla="*/ 701030 h 1342380"/>
              <a:gd name="connsiteX1" fmla="*/ 1370012 w 1375929"/>
              <a:gd name="connsiteY1" fmla="*/ 710555 h 1342380"/>
              <a:gd name="connsiteX2" fmla="*/ 1374775 w 1375929"/>
              <a:gd name="connsiteY2" fmla="*/ 1342380 h 1342380"/>
              <a:gd name="connsiteX3" fmla="*/ 4762 w 1375929"/>
              <a:gd name="connsiteY3" fmla="*/ 1342380 h 1342380"/>
              <a:gd name="connsiteX4" fmla="*/ 0 w 1375929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1342380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342380"/>
              <a:gd name="connsiteX1" fmla="*/ 1370012 w 1376120"/>
              <a:gd name="connsiteY1" fmla="*/ 710555 h 1342380"/>
              <a:gd name="connsiteX2" fmla="*/ 1374775 w 1376120"/>
              <a:gd name="connsiteY2" fmla="*/ 1342380 h 1342380"/>
              <a:gd name="connsiteX3" fmla="*/ 4762 w 1376120"/>
              <a:gd name="connsiteY3" fmla="*/ 735226 h 1342380"/>
              <a:gd name="connsiteX4" fmla="*/ 0 w 1376120"/>
              <a:gd name="connsiteY4" fmla="*/ 701030 h 1342380"/>
              <a:gd name="connsiteX0" fmla="*/ 0 w 1376120"/>
              <a:gd name="connsiteY0" fmla="*/ 701030 h 1093683"/>
              <a:gd name="connsiteX1" fmla="*/ 1370012 w 1376120"/>
              <a:gd name="connsiteY1" fmla="*/ 710555 h 1093683"/>
              <a:gd name="connsiteX2" fmla="*/ 1365119 w 1376120"/>
              <a:gd name="connsiteY2" fmla="*/ 744713 h 1093683"/>
              <a:gd name="connsiteX3" fmla="*/ 4762 w 1376120"/>
              <a:gd name="connsiteY3" fmla="*/ 735226 h 1093683"/>
              <a:gd name="connsiteX4" fmla="*/ 0 w 1376120"/>
              <a:gd name="connsiteY4" fmla="*/ 701030 h 1093683"/>
              <a:gd name="connsiteX0" fmla="*/ 0 w 1376120"/>
              <a:gd name="connsiteY0" fmla="*/ 701030 h 1329471"/>
              <a:gd name="connsiteX1" fmla="*/ 1370012 w 1376120"/>
              <a:gd name="connsiteY1" fmla="*/ 710555 h 1329471"/>
              <a:gd name="connsiteX2" fmla="*/ 1365119 w 1376120"/>
              <a:gd name="connsiteY2" fmla="*/ 744713 h 1329471"/>
              <a:gd name="connsiteX3" fmla="*/ 4762 w 1376120"/>
              <a:gd name="connsiteY3" fmla="*/ 735226 h 1329471"/>
              <a:gd name="connsiteX4" fmla="*/ 0 w 1376120"/>
              <a:gd name="connsiteY4" fmla="*/ 701030 h 1329471"/>
              <a:gd name="connsiteX0" fmla="*/ 0 w 1376120"/>
              <a:gd name="connsiteY0" fmla="*/ 701030 h 1325703"/>
              <a:gd name="connsiteX1" fmla="*/ 1370012 w 1376120"/>
              <a:gd name="connsiteY1" fmla="*/ 710555 h 1325703"/>
              <a:gd name="connsiteX2" fmla="*/ 1365119 w 1376120"/>
              <a:gd name="connsiteY2" fmla="*/ 744713 h 1325703"/>
              <a:gd name="connsiteX3" fmla="*/ 4762 w 1376120"/>
              <a:gd name="connsiteY3" fmla="*/ 735226 h 1325703"/>
              <a:gd name="connsiteX4" fmla="*/ 0 w 1376120"/>
              <a:gd name="connsiteY4" fmla="*/ 701030 h 1325703"/>
              <a:gd name="connsiteX0" fmla="*/ 4894 w 1371402"/>
              <a:gd name="connsiteY0" fmla="*/ 685781 h 1348401"/>
              <a:gd name="connsiteX1" fmla="*/ 1365250 w 1371402"/>
              <a:gd name="connsiteY1" fmla="*/ 733253 h 1348401"/>
              <a:gd name="connsiteX2" fmla="*/ 1360357 w 1371402"/>
              <a:gd name="connsiteY2" fmla="*/ 767411 h 1348401"/>
              <a:gd name="connsiteX3" fmla="*/ 0 w 1371402"/>
              <a:gd name="connsiteY3" fmla="*/ 757924 h 1348401"/>
              <a:gd name="connsiteX4" fmla="*/ 4894 w 1371402"/>
              <a:gd name="connsiteY4" fmla="*/ 685781 h 1348401"/>
              <a:gd name="connsiteX0" fmla="*/ 4894 w 1371007"/>
              <a:gd name="connsiteY0" fmla="*/ 628517 h 1291137"/>
              <a:gd name="connsiteX1" fmla="*/ 1365250 w 1371007"/>
              <a:gd name="connsiteY1" fmla="*/ 675989 h 1291137"/>
              <a:gd name="connsiteX2" fmla="*/ 1360357 w 1371007"/>
              <a:gd name="connsiteY2" fmla="*/ 710147 h 1291137"/>
              <a:gd name="connsiteX3" fmla="*/ 0 w 1371007"/>
              <a:gd name="connsiteY3" fmla="*/ 700660 h 1291137"/>
              <a:gd name="connsiteX4" fmla="*/ 4894 w 1371007"/>
              <a:gd name="connsiteY4" fmla="*/ 628517 h 1291137"/>
              <a:gd name="connsiteX0" fmla="*/ 4894 w 1369587"/>
              <a:gd name="connsiteY0" fmla="*/ 660164 h 1322784"/>
              <a:gd name="connsiteX1" fmla="*/ 1365250 w 1369587"/>
              <a:gd name="connsiteY1" fmla="*/ 707636 h 1322784"/>
              <a:gd name="connsiteX2" fmla="*/ 1360357 w 1369587"/>
              <a:gd name="connsiteY2" fmla="*/ 741794 h 1322784"/>
              <a:gd name="connsiteX3" fmla="*/ 0 w 1369587"/>
              <a:gd name="connsiteY3" fmla="*/ 732307 h 1322784"/>
              <a:gd name="connsiteX4" fmla="*/ 4894 w 1369587"/>
              <a:gd name="connsiteY4" fmla="*/ 660164 h 1322784"/>
              <a:gd name="connsiteX0" fmla="*/ 9722 w 1369602"/>
              <a:gd name="connsiteY0" fmla="*/ 660164 h 1322784"/>
              <a:gd name="connsiteX1" fmla="*/ 1365250 w 1369602"/>
              <a:gd name="connsiteY1" fmla="*/ 707636 h 1322784"/>
              <a:gd name="connsiteX2" fmla="*/ 1360357 w 1369602"/>
              <a:gd name="connsiteY2" fmla="*/ 741794 h 1322784"/>
              <a:gd name="connsiteX3" fmla="*/ 0 w 1369602"/>
              <a:gd name="connsiteY3" fmla="*/ 732307 h 1322784"/>
              <a:gd name="connsiteX4" fmla="*/ 9722 w 1369602"/>
              <a:gd name="connsiteY4" fmla="*/ 660164 h 1322784"/>
              <a:gd name="connsiteX0" fmla="*/ 66 w 1359946"/>
              <a:gd name="connsiteY0" fmla="*/ 660164 h 1322784"/>
              <a:gd name="connsiteX1" fmla="*/ 1355594 w 1359946"/>
              <a:gd name="connsiteY1" fmla="*/ 707636 h 1322784"/>
              <a:gd name="connsiteX2" fmla="*/ 1350701 w 1359946"/>
              <a:gd name="connsiteY2" fmla="*/ 741794 h 1322784"/>
              <a:gd name="connsiteX3" fmla="*/ 0 w 1359946"/>
              <a:gd name="connsiteY3" fmla="*/ 732307 h 1322784"/>
              <a:gd name="connsiteX4" fmla="*/ 66 w 1359946"/>
              <a:gd name="connsiteY4" fmla="*/ 660164 h 1322784"/>
              <a:gd name="connsiteX0" fmla="*/ 66 w 1388823"/>
              <a:gd name="connsiteY0" fmla="*/ 668497 h 1331117"/>
              <a:gd name="connsiteX1" fmla="*/ 1384561 w 1388823"/>
              <a:gd name="connsiteY1" fmla="*/ 696995 h 1331117"/>
              <a:gd name="connsiteX2" fmla="*/ 1350701 w 1388823"/>
              <a:gd name="connsiteY2" fmla="*/ 750127 h 1331117"/>
              <a:gd name="connsiteX3" fmla="*/ 0 w 1388823"/>
              <a:gd name="connsiteY3" fmla="*/ 740640 h 1331117"/>
              <a:gd name="connsiteX4" fmla="*/ 66 w 1388823"/>
              <a:gd name="connsiteY4" fmla="*/ 668497 h 1331117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3145"/>
              <a:gd name="connsiteX1" fmla="*/ 1384561 w 1388823"/>
              <a:gd name="connsiteY1" fmla="*/ 696995 h 1423145"/>
              <a:gd name="connsiteX2" fmla="*/ 1316907 w 1388823"/>
              <a:gd name="connsiteY2" fmla="*/ 935120 h 1423145"/>
              <a:gd name="connsiteX3" fmla="*/ 0 w 1388823"/>
              <a:gd name="connsiteY3" fmla="*/ 740640 h 1423145"/>
              <a:gd name="connsiteX4" fmla="*/ 66 w 1388823"/>
              <a:gd name="connsiteY4" fmla="*/ 668497 h 1423145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425722"/>
              <a:gd name="connsiteX1" fmla="*/ 1384561 w 1388823"/>
              <a:gd name="connsiteY1" fmla="*/ 696995 h 1425722"/>
              <a:gd name="connsiteX2" fmla="*/ 1336218 w 1388823"/>
              <a:gd name="connsiteY2" fmla="*/ 939864 h 1425722"/>
              <a:gd name="connsiteX3" fmla="*/ 0 w 1388823"/>
              <a:gd name="connsiteY3" fmla="*/ 740640 h 1425722"/>
              <a:gd name="connsiteX4" fmla="*/ 66 w 1388823"/>
              <a:gd name="connsiteY4" fmla="*/ 668497 h 1425722"/>
              <a:gd name="connsiteX0" fmla="*/ 66 w 1388823"/>
              <a:gd name="connsiteY0" fmla="*/ 668497 h 1357878"/>
              <a:gd name="connsiteX1" fmla="*/ 1384561 w 1388823"/>
              <a:gd name="connsiteY1" fmla="*/ 696995 h 1357878"/>
              <a:gd name="connsiteX2" fmla="*/ 1336218 w 1388823"/>
              <a:gd name="connsiteY2" fmla="*/ 939864 h 1357878"/>
              <a:gd name="connsiteX3" fmla="*/ 0 w 1388823"/>
              <a:gd name="connsiteY3" fmla="*/ 740640 h 1357878"/>
              <a:gd name="connsiteX4" fmla="*/ 66 w 1388823"/>
              <a:gd name="connsiteY4" fmla="*/ 668497 h 1357878"/>
              <a:gd name="connsiteX0" fmla="*/ 4893 w 1393650"/>
              <a:gd name="connsiteY0" fmla="*/ 668497 h 1394664"/>
              <a:gd name="connsiteX1" fmla="*/ 1389388 w 1393650"/>
              <a:gd name="connsiteY1" fmla="*/ 696995 h 1394664"/>
              <a:gd name="connsiteX2" fmla="*/ 1341045 w 1393650"/>
              <a:gd name="connsiteY2" fmla="*/ 939864 h 1394664"/>
              <a:gd name="connsiteX3" fmla="*/ 0 w 1393650"/>
              <a:gd name="connsiteY3" fmla="*/ 811792 h 1394664"/>
              <a:gd name="connsiteX4" fmla="*/ 4893 w 1393650"/>
              <a:gd name="connsiteY4" fmla="*/ 668497 h 1394664"/>
              <a:gd name="connsiteX0" fmla="*/ 4893 w 1393650"/>
              <a:gd name="connsiteY0" fmla="*/ 668497 h 1354383"/>
              <a:gd name="connsiteX1" fmla="*/ 1389388 w 1393650"/>
              <a:gd name="connsiteY1" fmla="*/ 696995 h 1354383"/>
              <a:gd name="connsiteX2" fmla="*/ 1341045 w 1393650"/>
              <a:gd name="connsiteY2" fmla="*/ 939864 h 1354383"/>
              <a:gd name="connsiteX3" fmla="*/ 0 w 1393650"/>
              <a:gd name="connsiteY3" fmla="*/ 811792 h 1354383"/>
              <a:gd name="connsiteX4" fmla="*/ 4893 w 1393650"/>
              <a:gd name="connsiteY4" fmla="*/ 668497 h 1354383"/>
              <a:gd name="connsiteX0" fmla="*/ 5330 w 1394087"/>
              <a:gd name="connsiteY0" fmla="*/ 668497 h 1354383"/>
              <a:gd name="connsiteX1" fmla="*/ 1389825 w 1394087"/>
              <a:gd name="connsiteY1" fmla="*/ 696995 h 1354383"/>
              <a:gd name="connsiteX2" fmla="*/ 1341482 w 1394087"/>
              <a:gd name="connsiteY2" fmla="*/ 939864 h 1354383"/>
              <a:gd name="connsiteX3" fmla="*/ 437 w 1394087"/>
              <a:gd name="connsiteY3" fmla="*/ 811792 h 1354383"/>
              <a:gd name="connsiteX4" fmla="*/ 5330 w 1394087"/>
              <a:gd name="connsiteY4" fmla="*/ 668497 h 1354383"/>
              <a:gd name="connsiteX0" fmla="*/ 0 w 1408010"/>
              <a:gd name="connsiteY0" fmla="*/ 654008 h 1373097"/>
              <a:gd name="connsiteX1" fmla="*/ 1403806 w 1408010"/>
              <a:gd name="connsiteY1" fmla="*/ 715709 h 1373097"/>
              <a:gd name="connsiteX2" fmla="*/ 1355463 w 1408010"/>
              <a:gd name="connsiteY2" fmla="*/ 958578 h 1373097"/>
              <a:gd name="connsiteX3" fmla="*/ 14418 w 1408010"/>
              <a:gd name="connsiteY3" fmla="*/ 830506 h 1373097"/>
              <a:gd name="connsiteX4" fmla="*/ 0 w 1408010"/>
              <a:gd name="connsiteY4" fmla="*/ 654008 h 1373097"/>
              <a:gd name="connsiteX0" fmla="*/ 0 w 1408096"/>
              <a:gd name="connsiteY0" fmla="*/ 640544 h 1359633"/>
              <a:gd name="connsiteX1" fmla="*/ 1403806 w 1408096"/>
              <a:gd name="connsiteY1" fmla="*/ 702245 h 1359633"/>
              <a:gd name="connsiteX2" fmla="*/ 1355463 w 1408096"/>
              <a:gd name="connsiteY2" fmla="*/ 945114 h 1359633"/>
              <a:gd name="connsiteX3" fmla="*/ 14418 w 1408096"/>
              <a:gd name="connsiteY3" fmla="*/ 817042 h 1359633"/>
              <a:gd name="connsiteX4" fmla="*/ 0 w 1408096"/>
              <a:gd name="connsiteY4" fmla="*/ 640544 h 1359633"/>
              <a:gd name="connsiteX0" fmla="*/ 0 w 1404766"/>
              <a:gd name="connsiteY0" fmla="*/ 643774 h 1362863"/>
              <a:gd name="connsiteX1" fmla="*/ 1403806 w 1404766"/>
              <a:gd name="connsiteY1" fmla="*/ 705475 h 1362863"/>
              <a:gd name="connsiteX2" fmla="*/ 1355463 w 1404766"/>
              <a:gd name="connsiteY2" fmla="*/ 948344 h 1362863"/>
              <a:gd name="connsiteX3" fmla="*/ 14418 w 1404766"/>
              <a:gd name="connsiteY3" fmla="*/ 820272 h 1362863"/>
              <a:gd name="connsiteX4" fmla="*/ 0 w 1404766"/>
              <a:gd name="connsiteY4" fmla="*/ 643774 h 1362863"/>
              <a:gd name="connsiteX0" fmla="*/ 0 w 1399638"/>
              <a:gd name="connsiteY0" fmla="*/ 642622 h 1361711"/>
              <a:gd name="connsiteX1" fmla="*/ 1398433 w 1399638"/>
              <a:gd name="connsiteY1" fmla="*/ 706963 h 1361711"/>
              <a:gd name="connsiteX2" fmla="*/ 1355463 w 1399638"/>
              <a:gd name="connsiteY2" fmla="*/ 947192 h 1361711"/>
              <a:gd name="connsiteX3" fmla="*/ 14418 w 1399638"/>
              <a:gd name="connsiteY3" fmla="*/ 819120 h 1361711"/>
              <a:gd name="connsiteX4" fmla="*/ 0 w 1399638"/>
              <a:gd name="connsiteY4" fmla="*/ 642622 h 1361711"/>
              <a:gd name="connsiteX0" fmla="*/ 0 w 1400799"/>
              <a:gd name="connsiteY0" fmla="*/ 642622 h 1361711"/>
              <a:gd name="connsiteX1" fmla="*/ 1398433 w 1400799"/>
              <a:gd name="connsiteY1" fmla="*/ 706963 h 1361711"/>
              <a:gd name="connsiteX2" fmla="*/ 1355463 w 1400799"/>
              <a:gd name="connsiteY2" fmla="*/ 947192 h 1361711"/>
              <a:gd name="connsiteX3" fmla="*/ 14418 w 1400799"/>
              <a:gd name="connsiteY3" fmla="*/ 819120 h 1361711"/>
              <a:gd name="connsiteX4" fmla="*/ 0 w 1400799"/>
              <a:gd name="connsiteY4" fmla="*/ 642622 h 1361711"/>
              <a:gd name="connsiteX0" fmla="*/ 0 w 1400799"/>
              <a:gd name="connsiteY0" fmla="*/ 642622 h 1360734"/>
              <a:gd name="connsiteX1" fmla="*/ 1398433 w 1400799"/>
              <a:gd name="connsiteY1" fmla="*/ 706963 h 1360734"/>
              <a:gd name="connsiteX2" fmla="*/ 1355463 w 1400799"/>
              <a:gd name="connsiteY2" fmla="*/ 947192 h 1360734"/>
              <a:gd name="connsiteX3" fmla="*/ 14418 w 1400799"/>
              <a:gd name="connsiteY3" fmla="*/ 819120 h 1360734"/>
              <a:gd name="connsiteX4" fmla="*/ 0 w 1400799"/>
              <a:gd name="connsiteY4" fmla="*/ 642622 h 1360734"/>
              <a:gd name="connsiteX0" fmla="*/ 0 w 1400799"/>
              <a:gd name="connsiteY0" fmla="*/ 642622 h 1347487"/>
              <a:gd name="connsiteX1" fmla="*/ 1398433 w 1400799"/>
              <a:gd name="connsiteY1" fmla="*/ 706963 h 1347487"/>
              <a:gd name="connsiteX2" fmla="*/ 1355463 w 1400799"/>
              <a:gd name="connsiteY2" fmla="*/ 947192 h 1347487"/>
              <a:gd name="connsiteX3" fmla="*/ 17104 w 1400799"/>
              <a:gd name="connsiteY3" fmla="*/ 792723 h 1347487"/>
              <a:gd name="connsiteX4" fmla="*/ 0 w 1400799"/>
              <a:gd name="connsiteY4" fmla="*/ 642622 h 1347487"/>
              <a:gd name="connsiteX0" fmla="*/ 0 w 1400799"/>
              <a:gd name="connsiteY0" fmla="*/ 642622 h 1356367"/>
              <a:gd name="connsiteX1" fmla="*/ 1398433 w 1400799"/>
              <a:gd name="connsiteY1" fmla="*/ 706963 h 1356367"/>
              <a:gd name="connsiteX2" fmla="*/ 1355463 w 1400799"/>
              <a:gd name="connsiteY2" fmla="*/ 947192 h 1356367"/>
              <a:gd name="connsiteX3" fmla="*/ 17104 w 1400799"/>
              <a:gd name="connsiteY3" fmla="*/ 792723 h 1356367"/>
              <a:gd name="connsiteX4" fmla="*/ 0 w 1400799"/>
              <a:gd name="connsiteY4" fmla="*/ 642622 h 1356367"/>
              <a:gd name="connsiteX0" fmla="*/ 12758 w 1384003"/>
              <a:gd name="connsiteY0" fmla="*/ 580396 h 1447249"/>
              <a:gd name="connsiteX1" fmla="*/ 1381637 w 1384003"/>
              <a:gd name="connsiteY1" fmla="*/ 797845 h 1447249"/>
              <a:gd name="connsiteX2" fmla="*/ 1338667 w 1384003"/>
              <a:gd name="connsiteY2" fmla="*/ 1038074 h 1447249"/>
              <a:gd name="connsiteX3" fmla="*/ 308 w 1384003"/>
              <a:gd name="connsiteY3" fmla="*/ 883605 h 1447249"/>
              <a:gd name="connsiteX4" fmla="*/ 12758 w 1384003"/>
              <a:gd name="connsiteY4" fmla="*/ 580396 h 1447249"/>
              <a:gd name="connsiteX0" fmla="*/ 13072 w 1384317"/>
              <a:gd name="connsiteY0" fmla="*/ 580396 h 1447249"/>
              <a:gd name="connsiteX1" fmla="*/ 1381951 w 1384317"/>
              <a:gd name="connsiteY1" fmla="*/ 797845 h 1447249"/>
              <a:gd name="connsiteX2" fmla="*/ 1338981 w 1384317"/>
              <a:gd name="connsiteY2" fmla="*/ 1038074 h 1447249"/>
              <a:gd name="connsiteX3" fmla="*/ 622 w 1384317"/>
              <a:gd name="connsiteY3" fmla="*/ 883605 h 1447249"/>
              <a:gd name="connsiteX4" fmla="*/ 13072 w 1384317"/>
              <a:gd name="connsiteY4" fmla="*/ 580396 h 1447249"/>
              <a:gd name="connsiteX0" fmla="*/ 26189 w 1383999"/>
              <a:gd name="connsiteY0" fmla="*/ 575445 h 1455497"/>
              <a:gd name="connsiteX1" fmla="*/ 1381633 w 1383999"/>
              <a:gd name="connsiteY1" fmla="*/ 806093 h 1455497"/>
              <a:gd name="connsiteX2" fmla="*/ 1338663 w 1383999"/>
              <a:gd name="connsiteY2" fmla="*/ 1046322 h 1455497"/>
              <a:gd name="connsiteX3" fmla="*/ 304 w 1383999"/>
              <a:gd name="connsiteY3" fmla="*/ 891853 h 1455497"/>
              <a:gd name="connsiteX4" fmla="*/ 26189 w 1383999"/>
              <a:gd name="connsiteY4" fmla="*/ 575445 h 1455497"/>
              <a:gd name="connsiteX0" fmla="*/ 26317 w 1384127"/>
              <a:gd name="connsiteY0" fmla="*/ 575445 h 1455497"/>
              <a:gd name="connsiteX1" fmla="*/ 1381761 w 1384127"/>
              <a:gd name="connsiteY1" fmla="*/ 806093 h 1455497"/>
              <a:gd name="connsiteX2" fmla="*/ 1338791 w 1384127"/>
              <a:gd name="connsiteY2" fmla="*/ 1046322 h 1455497"/>
              <a:gd name="connsiteX3" fmla="*/ 432 w 1384127"/>
              <a:gd name="connsiteY3" fmla="*/ 891853 h 1455497"/>
              <a:gd name="connsiteX4" fmla="*/ 26317 w 1384127"/>
              <a:gd name="connsiteY4" fmla="*/ 575445 h 1455497"/>
              <a:gd name="connsiteX0" fmla="*/ 26317 w 1384127"/>
              <a:gd name="connsiteY0" fmla="*/ 468636 h 1348688"/>
              <a:gd name="connsiteX1" fmla="*/ 1381761 w 1384127"/>
              <a:gd name="connsiteY1" fmla="*/ 699284 h 1348688"/>
              <a:gd name="connsiteX2" fmla="*/ 1338791 w 1384127"/>
              <a:gd name="connsiteY2" fmla="*/ 939513 h 1348688"/>
              <a:gd name="connsiteX3" fmla="*/ 432 w 1384127"/>
              <a:gd name="connsiteY3" fmla="*/ 785044 h 1348688"/>
              <a:gd name="connsiteX4" fmla="*/ 26317 w 1384127"/>
              <a:gd name="connsiteY4" fmla="*/ 468636 h 1348688"/>
              <a:gd name="connsiteX0" fmla="*/ 26317 w 1384127"/>
              <a:gd name="connsiteY0" fmla="*/ 474629 h 1354681"/>
              <a:gd name="connsiteX1" fmla="*/ 1381761 w 1384127"/>
              <a:gd name="connsiteY1" fmla="*/ 705277 h 1354681"/>
              <a:gd name="connsiteX2" fmla="*/ 1338791 w 1384127"/>
              <a:gd name="connsiteY2" fmla="*/ 945506 h 1354681"/>
              <a:gd name="connsiteX3" fmla="*/ 432 w 1384127"/>
              <a:gd name="connsiteY3" fmla="*/ 791037 h 1354681"/>
              <a:gd name="connsiteX4" fmla="*/ 26317 w 1384127"/>
              <a:gd name="connsiteY4" fmla="*/ 474629 h 1354681"/>
              <a:gd name="connsiteX0" fmla="*/ 26317 w 1384127"/>
              <a:gd name="connsiteY0" fmla="*/ 466934 h 1346986"/>
              <a:gd name="connsiteX1" fmla="*/ 1381761 w 1384127"/>
              <a:gd name="connsiteY1" fmla="*/ 697582 h 1346986"/>
              <a:gd name="connsiteX2" fmla="*/ 1338791 w 1384127"/>
              <a:gd name="connsiteY2" fmla="*/ 937811 h 1346986"/>
              <a:gd name="connsiteX3" fmla="*/ 432 w 1384127"/>
              <a:gd name="connsiteY3" fmla="*/ 783342 h 1346986"/>
              <a:gd name="connsiteX4" fmla="*/ 26317 w 1384127"/>
              <a:gd name="connsiteY4" fmla="*/ 466934 h 1346986"/>
              <a:gd name="connsiteX0" fmla="*/ 26317 w 1384127"/>
              <a:gd name="connsiteY0" fmla="*/ 463881 h 1343933"/>
              <a:gd name="connsiteX1" fmla="*/ 1381761 w 1384127"/>
              <a:gd name="connsiteY1" fmla="*/ 694529 h 1343933"/>
              <a:gd name="connsiteX2" fmla="*/ 1338791 w 1384127"/>
              <a:gd name="connsiteY2" fmla="*/ 934758 h 1343933"/>
              <a:gd name="connsiteX3" fmla="*/ 432 w 1384127"/>
              <a:gd name="connsiteY3" fmla="*/ 780289 h 1343933"/>
              <a:gd name="connsiteX4" fmla="*/ 26317 w 1384127"/>
              <a:gd name="connsiteY4" fmla="*/ 463881 h 1343933"/>
              <a:gd name="connsiteX0" fmla="*/ 26317 w 1395853"/>
              <a:gd name="connsiteY0" fmla="*/ 460078 h 1340130"/>
              <a:gd name="connsiteX1" fmla="*/ 1394912 w 1395853"/>
              <a:gd name="connsiteY1" fmla="*/ 700234 h 1340130"/>
              <a:gd name="connsiteX2" fmla="*/ 1338791 w 1395853"/>
              <a:gd name="connsiteY2" fmla="*/ 930955 h 1340130"/>
              <a:gd name="connsiteX3" fmla="*/ 432 w 1395853"/>
              <a:gd name="connsiteY3" fmla="*/ 776486 h 1340130"/>
              <a:gd name="connsiteX4" fmla="*/ 26317 w 1395853"/>
              <a:gd name="connsiteY4" fmla="*/ 460078 h 1340130"/>
              <a:gd name="connsiteX0" fmla="*/ 25885 w 1395421"/>
              <a:gd name="connsiteY0" fmla="*/ 460078 h 1340130"/>
              <a:gd name="connsiteX1" fmla="*/ 1394480 w 1395421"/>
              <a:gd name="connsiteY1" fmla="*/ 700234 h 1340130"/>
              <a:gd name="connsiteX2" fmla="*/ 1338359 w 1395421"/>
              <a:gd name="connsiteY2" fmla="*/ 930955 h 1340130"/>
              <a:gd name="connsiteX3" fmla="*/ 0 w 1395421"/>
              <a:gd name="connsiteY3" fmla="*/ 776486 h 1340130"/>
              <a:gd name="connsiteX4" fmla="*/ 25885 w 1395421"/>
              <a:gd name="connsiteY4" fmla="*/ 460078 h 1340130"/>
              <a:gd name="connsiteX0" fmla="*/ 42324 w 1395421"/>
              <a:gd name="connsiteY0" fmla="*/ 456316 h 1345876"/>
              <a:gd name="connsiteX1" fmla="*/ 1394480 w 1395421"/>
              <a:gd name="connsiteY1" fmla="*/ 705980 h 1345876"/>
              <a:gd name="connsiteX2" fmla="*/ 1338359 w 1395421"/>
              <a:gd name="connsiteY2" fmla="*/ 936701 h 1345876"/>
              <a:gd name="connsiteX3" fmla="*/ 0 w 1395421"/>
              <a:gd name="connsiteY3" fmla="*/ 782232 h 1345876"/>
              <a:gd name="connsiteX4" fmla="*/ 42324 w 1395421"/>
              <a:gd name="connsiteY4" fmla="*/ 456316 h 1345876"/>
              <a:gd name="connsiteX0" fmla="*/ 42324 w 1395421"/>
              <a:gd name="connsiteY0" fmla="*/ 460311 h 1349871"/>
              <a:gd name="connsiteX1" fmla="*/ 1394480 w 1395421"/>
              <a:gd name="connsiteY1" fmla="*/ 709975 h 1349871"/>
              <a:gd name="connsiteX2" fmla="*/ 1338359 w 1395421"/>
              <a:gd name="connsiteY2" fmla="*/ 940696 h 1349871"/>
              <a:gd name="connsiteX3" fmla="*/ 0 w 1395421"/>
              <a:gd name="connsiteY3" fmla="*/ 786227 h 1349871"/>
              <a:gd name="connsiteX4" fmla="*/ 42324 w 1395421"/>
              <a:gd name="connsiteY4" fmla="*/ 460311 h 1349871"/>
              <a:gd name="connsiteX0" fmla="*/ 42324 w 1395421"/>
              <a:gd name="connsiteY0" fmla="*/ 457648 h 1347208"/>
              <a:gd name="connsiteX1" fmla="*/ 1394480 w 1395421"/>
              <a:gd name="connsiteY1" fmla="*/ 707312 h 1347208"/>
              <a:gd name="connsiteX2" fmla="*/ 1338359 w 1395421"/>
              <a:gd name="connsiteY2" fmla="*/ 938033 h 1347208"/>
              <a:gd name="connsiteX3" fmla="*/ 0 w 1395421"/>
              <a:gd name="connsiteY3" fmla="*/ 783564 h 1347208"/>
              <a:gd name="connsiteX4" fmla="*/ 42324 w 1395421"/>
              <a:gd name="connsiteY4" fmla="*/ 457648 h 1347208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62050 w 1395421"/>
              <a:gd name="connsiteY0" fmla="*/ 455166 h 1351064"/>
              <a:gd name="connsiteX1" fmla="*/ 1394480 w 1395421"/>
              <a:gd name="connsiteY1" fmla="*/ 711168 h 1351064"/>
              <a:gd name="connsiteX2" fmla="*/ 1338359 w 1395421"/>
              <a:gd name="connsiteY2" fmla="*/ 941889 h 1351064"/>
              <a:gd name="connsiteX3" fmla="*/ 0 w 1395421"/>
              <a:gd name="connsiteY3" fmla="*/ 787420 h 1351064"/>
              <a:gd name="connsiteX4" fmla="*/ 62050 w 1395421"/>
              <a:gd name="connsiteY4" fmla="*/ 455166 h 1351064"/>
              <a:gd name="connsiteX0" fmla="*/ 39036 w 1395421"/>
              <a:gd name="connsiteY0" fmla="*/ 447832 h 1362746"/>
              <a:gd name="connsiteX1" fmla="*/ 1394480 w 1395421"/>
              <a:gd name="connsiteY1" fmla="*/ 722850 h 1362746"/>
              <a:gd name="connsiteX2" fmla="*/ 1338359 w 1395421"/>
              <a:gd name="connsiteY2" fmla="*/ 953571 h 1362746"/>
              <a:gd name="connsiteX3" fmla="*/ 0 w 1395421"/>
              <a:gd name="connsiteY3" fmla="*/ 799102 h 1362746"/>
              <a:gd name="connsiteX4" fmla="*/ 39036 w 1395421"/>
              <a:gd name="connsiteY4" fmla="*/ 447832 h 1362746"/>
              <a:gd name="connsiteX0" fmla="*/ 39036 w 1395421"/>
              <a:gd name="connsiteY0" fmla="*/ 433087 h 1348001"/>
              <a:gd name="connsiteX1" fmla="*/ 1394480 w 1395421"/>
              <a:gd name="connsiteY1" fmla="*/ 708105 h 1348001"/>
              <a:gd name="connsiteX2" fmla="*/ 1338359 w 1395421"/>
              <a:gd name="connsiteY2" fmla="*/ 938826 h 1348001"/>
              <a:gd name="connsiteX3" fmla="*/ 0 w 1395421"/>
              <a:gd name="connsiteY3" fmla="*/ 784357 h 1348001"/>
              <a:gd name="connsiteX4" fmla="*/ 39036 w 1395421"/>
              <a:gd name="connsiteY4" fmla="*/ 433087 h 1348001"/>
              <a:gd name="connsiteX0" fmla="*/ 41940 w 1398325"/>
              <a:gd name="connsiteY0" fmla="*/ 433087 h 1348001"/>
              <a:gd name="connsiteX1" fmla="*/ 1397384 w 1398325"/>
              <a:gd name="connsiteY1" fmla="*/ 708105 h 1348001"/>
              <a:gd name="connsiteX2" fmla="*/ 1341263 w 1398325"/>
              <a:gd name="connsiteY2" fmla="*/ 938826 h 1348001"/>
              <a:gd name="connsiteX3" fmla="*/ 2904 w 1398325"/>
              <a:gd name="connsiteY3" fmla="*/ 784357 h 1348001"/>
              <a:gd name="connsiteX4" fmla="*/ 41940 w 1398325"/>
              <a:gd name="connsiteY4" fmla="*/ 433087 h 13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325" h="1348001">
                <a:moveTo>
                  <a:pt x="41940" y="433087"/>
                </a:moveTo>
                <a:cubicBezTo>
                  <a:pt x="356074" y="-265149"/>
                  <a:pt x="1414477" y="-79963"/>
                  <a:pt x="1397384" y="708105"/>
                </a:cubicBezTo>
                <a:cubicBezTo>
                  <a:pt x="1401659" y="712808"/>
                  <a:pt x="1392780" y="808856"/>
                  <a:pt x="1341263" y="938826"/>
                </a:cubicBezTo>
                <a:cubicBezTo>
                  <a:pt x="1159695" y="1431081"/>
                  <a:pt x="216547" y="1589193"/>
                  <a:pt x="2904" y="784357"/>
                </a:cubicBezTo>
                <a:cubicBezTo>
                  <a:pt x="-6912" y="577148"/>
                  <a:pt x="8657" y="576976"/>
                  <a:pt x="41940" y="433087"/>
                </a:cubicBezTo>
                <a:close/>
              </a:path>
            </a:pathLst>
          </a:cu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939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  <p:bldP spid="39" grpId="0" animBg="1"/>
      <p:bldP spid="39" grpId="1" animBg="1"/>
      <p:bldP spid="4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 Produkt m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7035" y="1444625"/>
            <a:ext cx="10541000" cy="11318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2400" u="sng" dirty="0" err="1"/>
              <a:t>aws</a:t>
            </a:r>
            <a:r>
              <a:rPr lang="de-DE" sz="2400" dirty="0"/>
              <a:t> </a:t>
            </a:r>
            <a:r>
              <a:rPr lang="de-DE" sz="2400" u="sng" dirty="0">
                <a:solidFill>
                  <a:srgbClr val="D39919"/>
                </a:solidFill>
              </a:rPr>
              <a:t>Gründen &amp; junge Unternehmen</a:t>
            </a:r>
          </a:p>
          <a:p>
            <a:r>
              <a:rPr lang="de-DE" sz="2400" b="0" dirty="0"/>
              <a:t>Innovation konsequent fördern!</a:t>
            </a:r>
          </a:p>
          <a:p>
            <a:pPr lvl="0"/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 hasCustomPrompt="1"/>
          </p:nvPr>
        </p:nvSpPr>
        <p:spPr>
          <a:xfrm>
            <a:off x="817055" y="2343686"/>
            <a:ext cx="10540999" cy="39147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Image Produkt einfügen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6472" y="523507"/>
            <a:ext cx="4504137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100" b="1" u="sng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</p:spTree>
    <p:extLst>
      <p:ext uri="{BB962C8B-B14F-4D97-AF65-F5344CB8AC3E}">
        <p14:creationId xmlns:p14="http://schemas.microsoft.com/office/powerpoint/2010/main" val="3299728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z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4925C60D-C149-4505-8F0F-8FDB33F495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694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4925C60D-C149-4505-8F0F-8FDB33F49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 hidden="1">
            <a:extLst>
              <a:ext uri="{FF2B5EF4-FFF2-40B4-BE49-F238E27FC236}">
                <a16:creationId xmlns:a16="http://schemas.microsoft.com/office/drawing/2014/main" id="{05CF0594-207C-4444-A8DD-15095901851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3200" b="0" i="0" baseline="0" dirty="0">
              <a:latin typeface="Arial Black" panose="020B0A04020102020204" pitchFamily="34" charset="0"/>
              <a:ea typeface="+mj-ea"/>
              <a:cs typeface="Arial" panose="020B0604020202020204" pitchFamily="34" charset="0"/>
              <a:sym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8C3E85-B32A-4653-AE94-7D77D25C0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4572" y="3142922"/>
            <a:ext cx="4520492" cy="1741899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68288" defTabSz="804863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3150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1438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3CA379-2F9A-4514-8939-04EAC8BA2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0588" y="3144524"/>
            <a:ext cx="5181600" cy="1741899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5" name="Sechseck 14">
            <a:extLst>
              <a:ext uri="{FF2B5EF4-FFF2-40B4-BE49-F238E27FC236}">
                <a16:creationId xmlns:a16="http://schemas.microsoft.com/office/drawing/2014/main" id="{2F184E84-F0C3-43F2-B4F6-5CAC7A485126}"/>
              </a:ext>
            </a:extLst>
          </p:cNvPr>
          <p:cNvSpPr/>
          <p:nvPr userDrawn="1"/>
        </p:nvSpPr>
        <p:spPr>
          <a:xfrm>
            <a:off x="363237" y="1622235"/>
            <a:ext cx="930006" cy="801730"/>
          </a:xfrm>
          <a:prstGeom prst="hexagon">
            <a:avLst/>
          </a:prstGeom>
          <a:solidFill>
            <a:srgbClr val="0F3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E67FA02A-9217-4CAA-90AC-419EE754D13A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1514572" y="1573558"/>
            <a:ext cx="9957616" cy="13063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rgbClr val="00377A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  <a:endParaRPr lang="de-AT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E00B07C2-AF96-4446-B940-88790672198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293243" y="5500463"/>
            <a:ext cx="3462827" cy="12932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Entscheidung</a:t>
            </a:r>
            <a:endParaRPr lang="de-AT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6336779E-485E-4EF0-965C-0038456E073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660914" y="5503729"/>
            <a:ext cx="3780027" cy="12899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5963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2538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CDBCEA62-BF07-442B-9C81-707C5B8488A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789369" y="5505265"/>
            <a:ext cx="3743325" cy="12969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5963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4250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2538" indent="-2682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7" name="Sechseck 16">
            <a:extLst>
              <a:ext uri="{FF2B5EF4-FFF2-40B4-BE49-F238E27FC236}">
                <a16:creationId xmlns:a16="http://schemas.microsoft.com/office/drawing/2014/main" id="{A16173D6-0C24-4537-9D13-C329A13652E9}"/>
              </a:ext>
            </a:extLst>
          </p:cNvPr>
          <p:cNvSpPr/>
          <p:nvPr userDrawn="1"/>
        </p:nvSpPr>
        <p:spPr>
          <a:xfrm>
            <a:off x="1514572" y="5009421"/>
            <a:ext cx="532692" cy="459217"/>
          </a:xfrm>
          <a:prstGeom prst="hexagon">
            <a:avLst/>
          </a:prstGeom>
          <a:solidFill>
            <a:srgbClr val="00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Sechseck 17">
            <a:extLst>
              <a:ext uri="{FF2B5EF4-FFF2-40B4-BE49-F238E27FC236}">
                <a16:creationId xmlns:a16="http://schemas.microsoft.com/office/drawing/2014/main" id="{3CD70665-793A-4B2C-BA55-BD0B66902CAD}"/>
              </a:ext>
            </a:extLst>
          </p:cNvPr>
          <p:cNvSpPr/>
          <p:nvPr userDrawn="1"/>
        </p:nvSpPr>
        <p:spPr>
          <a:xfrm>
            <a:off x="5871121" y="5009421"/>
            <a:ext cx="532692" cy="459217"/>
          </a:xfrm>
          <a:prstGeom prst="hexagon">
            <a:avLst/>
          </a:prstGeom>
          <a:solidFill>
            <a:srgbClr val="00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Sechseck 19">
            <a:extLst>
              <a:ext uri="{FF2B5EF4-FFF2-40B4-BE49-F238E27FC236}">
                <a16:creationId xmlns:a16="http://schemas.microsoft.com/office/drawing/2014/main" id="{5454BE74-B978-442A-887A-52C2DA82145A}"/>
              </a:ext>
            </a:extLst>
          </p:cNvPr>
          <p:cNvSpPr/>
          <p:nvPr userDrawn="1"/>
        </p:nvSpPr>
        <p:spPr>
          <a:xfrm>
            <a:off x="9961324" y="5009421"/>
            <a:ext cx="532692" cy="459217"/>
          </a:xfrm>
          <a:prstGeom prst="hexagon">
            <a:avLst/>
          </a:prstGeom>
          <a:solidFill>
            <a:srgbClr val="00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96DA453F-C042-4DF9-8852-CD14EB2089CC}"/>
              </a:ext>
            </a:extLst>
          </p:cNvPr>
          <p:cNvCxnSpPr>
            <a:stCxn id="17" idx="0"/>
            <a:endCxn id="18" idx="3"/>
          </p:cNvCxnSpPr>
          <p:nvPr userDrawn="1"/>
        </p:nvCxnSpPr>
        <p:spPr>
          <a:xfrm>
            <a:off x="2047264" y="5239030"/>
            <a:ext cx="3823857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051789D-A584-4125-A167-6C959C961D19}"/>
              </a:ext>
            </a:extLst>
          </p:cNvPr>
          <p:cNvCxnSpPr>
            <a:stCxn id="18" idx="0"/>
            <a:endCxn id="20" idx="3"/>
          </p:cNvCxnSpPr>
          <p:nvPr userDrawn="1"/>
        </p:nvCxnSpPr>
        <p:spPr>
          <a:xfrm>
            <a:off x="6403813" y="5239030"/>
            <a:ext cx="3557511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636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_bla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359" y="368300"/>
            <a:ext cx="2344880" cy="539496"/>
          </a:xfrm>
          <a:prstGeom prst="rect">
            <a:avLst/>
          </a:prstGeom>
        </p:spPr>
      </p:pic>
      <p:sp>
        <p:nvSpPr>
          <p:cNvPr id="3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17053" y="1444643"/>
            <a:ext cx="10562167" cy="1480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44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Arial Fett 44 dunkelblau</a:t>
            </a:r>
          </a:p>
          <a:p>
            <a:pPr lvl="0"/>
            <a:r>
              <a:rPr lang="de-AT" dirty="0"/>
              <a:t>2. Headline Arial 44 weiß</a:t>
            </a:r>
          </a:p>
        </p:txBody>
      </p:sp>
    </p:spTree>
    <p:extLst>
      <p:ext uri="{BB962C8B-B14F-4D97-AF65-F5344CB8AC3E}">
        <p14:creationId xmlns:p14="http://schemas.microsoft.com/office/powerpoint/2010/main" val="35797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image" Target="../media/image16.emf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8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80.xml"/><Relationship Id="rId9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22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 dirty="0"/>
          </a:p>
        </p:txBody>
      </p:sp>
      <p:pic>
        <p:nvPicPr>
          <p:cNvPr id="5" name="Bild 4" descr="Logo_weis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359" y="367449"/>
            <a:ext cx="2344879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0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708" r:id="rId3"/>
    <p:sldLayoutId id="2147483664" r:id="rId4"/>
    <p:sldLayoutId id="2147483718" r:id="rId5"/>
  </p:sldLayoutIdLst>
  <p:hf hdr="0" ftr="0" dt="0"/>
  <p:txStyles>
    <p:titleStyle>
      <a:lvl1pPr algn="l" defTabSz="457154" rtl="0" eaLnBrk="1" latinLnBrk="0" hangingPunct="1">
        <a:spcBef>
          <a:spcPct val="0"/>
        </a:spcBef>
        <a:buNone/>
        <a:defRPr sz="100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54" rtl="0" eaLnBrk="1" latinLnBrk="0" hangingPunct="1">
        <a:spcBef>
          <a:spcPct val="20000"/>
        </a:spcBef>
        <a:buFont typeface="Arial"/>
        <a:buNone/>
        <a:defRPr sz="1001" kern="1200" baseline="0">
          <a:solidFill>
            <a:srgbClr val="04174C"/>
          </a:solidFill>
          <a:latin typeface="Arial"/>
          <a:ea typeface="+mn-ea"/>
          <a:cs typeface="Arial"/>
        </a:defRPr>
      </a:lvl1pPr>
      <a:lvl2pPr marL="742876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8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1" indent="-228578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0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5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 descr="Logo_bla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359" y="368300"/>
            <a:ext cx="234488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71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8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1" indent="-228578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0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5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13" userDrawn="1">
          <p15:clr>
            <a:srgbClr val="F26B43"/>
          </p15:clr>
        </p15:guide>
        <p15:guide id="4" orient="horz" pos="3589" userDrawn="1">
          <p15:clr>
            <a:srgbClr val="F26B43"/>
          </p15:clr>
        </p15:guide>
        <p15:guide id="5" pos="7167" userDrawn="1">
          <p15:clr>
            <a:srgbClr val="F26B43"/>
          </p15:clr>
        </p15:guide>
        <p15:guide id="6" pos="513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Logo_blau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471" y="368300"/>
            <a:ext cx="309676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2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1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75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2" r:id="rId3"/>
    <p:sldLayoutId id="2147483743" r:id="rId4"/>
    <p:sldLayoutId id="2147483746" r:id="rId5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33665247-2C76-266D-0432-0CCE0F3C2D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506" y="135474"/>
            <a:ext cx="1864520" cy="45821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A2B7F65-5696-D895-DF1F-CA2667D3FF0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5" y="135474"/>
            <a:ext cx="1605476" cy="6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hf sldNum="0" hdr="0" ftr="0" dt="0"/>
  <p:txStyles>
    <p:titleStyle>
      <a:lvl1pPr algn="l" defTabSz="913718" rtl="0" eaLnBrk="1" latinLnBrk="0" hangingPunct="1">
        <a:lnSpc>
          <a:spcPct val="90000"/>
        </a:lnSpc>
        <a:spcBef>
          <a:spcPct val="0"/>
        </a:spcBef>
        <a:buNone/>
        <a:defRPr sz="3418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429" indent="-228429" algn="l" defTabSz="913718" rtl="0" eaLnBrk="1" latinLnBrk="0" hangingPunct="1">
        <a:lnSpc>
          <a:spcPct val="90000"/>
        </a:lnSpc>
        <a:spcBef>
          <a:spcPts val="999"/>
        </a:spcBef>
        <a:buClr>
          <a:srgbClr val="00B0F0"/>
        </a:buClr>
        <a:buFont typeface="Symbol" panose="05050102010706020507" pitchFamily="18" charset="2"/>
        <a:buChar char="-"/>
        <a:defRPr sz="279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289" indent="-228429" algn="l" defTabSz="9137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7" indent="-228429" algn="l" defTabSz="9137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005" indent="-228429" algn="l" defTabSz="9137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5865" indent="-228429" algn="l" defTabSz="9137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2723" indent="-228429" algn="l" defTabSz="9137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69583" indent="-228429" algn="l" defTabSz="9137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6441" indent="-228429" algn="l" defTabSz="9137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3300" indent="-228429" algn="l" defTabSz="9137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1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858" algn="l" defTabSz="91371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718" algn="l" defTabSz="91371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6" algn="l" defTabSz="91371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436" algn="l" defTabSz="91371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294" algn="l" defTabSz="91371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153" algn="l" defTabSz="91371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012" algn="l" defTabSz="91371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4870" algn="l" defTabSz="91371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8">
          <p15:clr>
            <a:srgbClr val="F26B43"/>
          </p15:clr>
        </p15:guide>
        <p15:guide id="3" pos="6407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_blau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359" y="368300"/>
            <a:ext cx="234488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4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hf hdr="0" ftr="0" dt="0"/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8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1" indent="-228578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0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5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3589">
          <p15:clr>
            <a:srgbClr val="F26B43"/>
          </p15:clr>
        </p15:guide>
        <p15:guide id="5" pos="7167">
          <p15:clr>
            <a:srgbClr val="F26B43"/>
          </p15:clr>
        </p15:guide>
        <p15:guide id="6" pos="1250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3" descr="Logo_blau.png">
            <a:extLst>
              <a:ext uri="{FF2B5EF4-FFF2-40B4-BE49-F238E27FC236}">
                <a16:creationId xmlns:a16="http://schemas.microsoft.com/office/drawing/2014/main" id="{CB8F0006-8D0D-9088-CA56-23AB38ED5F5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359" y="368300"/>
            <a:ext cx="2344880" cy="53949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A77005E-AFE4-798B-6195-B4882BC4D9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986" y="368300"/>
            <a:ext cx="1710172" cy="6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7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</p:sldLayoutIdLst>
  <p:hf hdr="0" ftr="0" dt="0"/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8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1" indent="-228578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0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5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3589">
          <p15:clr>
            <a:srgbClr val="F26B43"/>
          </p15:clr>
        </p15:guide>
        <p15:guide id="5" pos="7167">
          <p15:clr>
            <a:srgbClr val="F26B43"/>
          </p15:clr>
        </p15:guide>
        <p15:guide id="6" pos="1250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06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</p:sldLayoutIdLst>
  <p:hf hdr="0" ftr="0" dt="0"/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8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1" indent="-228578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0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5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3589">
          <p15:clr>
            <a:srgbClr val="F26B43"/>
          </p15:clr>
        </p15:guide>
        <p15:guide id="5" pos="7167">
          <p15:clr>
            <a:srgbClr val="F26B43"/>
          </p15:clr>
        </p15:guide>
        <p15:guide id="6" pos="1250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_blau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359" y="368300"/>
            <a:ext cx="2344880" cy="53949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C662F9A-50D8-48E0-CD4A-DFCC97393B7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5494" y="368300"/>
            <a:ext cx="1710172" cy="61222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E252B82-1972-746A-8EF5-F72C3374063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00447" y="6042960"/>
            <a:ext cx="1710172" cy="6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9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</p:sldLayoutIdLst>
  <p:hf hdr="0" ftr="0" dt="0"/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8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1" indent="-228578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0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5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3589">
          <p15:clr>
            <a:srgbClr val="F26B43"/>
          </p15:clr>
        </p15:guide>
        <p15:guide id="5" pos="7167">
          <p15:clr>
            <a:srgbClr val="F26B43"/>
          </p15:clr>
        </p15:guide>
        <p15:guide id="6" pos="125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22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 dirty="0">
              <a:solidFill>
                <a:srgbClr val="000090"/>
              </a:solidFill>
            </a:endParaRPr>
          </a:p>
        </p:txBody>
      </p:sp>
      <p:pic>
        <p:nvPicPr>
          <p:cNvPr id="5" name="Bild 4" descr="Logo_weiss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359" y="367449"/>
            <a:ext cx="2344879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7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13" r:id="rId2"/>
    <p:sldLayoutId id="2147483667" r:id="rId3"/>
  </p:sldLayoutIdLst>
  <p:hf hdr="0" ftr="0" dt="0"/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8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1" indent="-228578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0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5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7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ftr="0" dt="0"/>
  <p:txStyles>
    <p:titleStyle>
      <a:lvl1pPr algn="l" defTabSz="91431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10" rtl="0" eaLnBrk="1" latinLnBrk="0" hangingPunct="1">
        <a:lnSpc>
          <a:spcPct val="90000"/>
        </a:lnSpc>
        <a:spcBef>
          <a:spcPts val="1001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5" indent="-228578" algn="l" defTabSz="91431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8" algn="l" defTabSz="91431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1" indent="-228578" algn="l" defTabSz="91431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1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0" indent="-228578" algn="l" defTabSz="91431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91431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1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5" indent="-228578" algn="l" defTabSz="91431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1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1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91431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1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3" descr="Logo_blau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359" y="368300"/>
            <a:ext cx="234488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3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8" r:id="rId2"/>
    <p:sldLayoutId id="2147483699" r:id="rId3"/>
    <p:sldLayoutId id="2147483673" r:id="rId4"/>
    <p:sldLayoutId id="2147483701" r:id="rId5"/>
    <p:sldLayoutId id="2147483672" r:id="rId6"/>
  </p:sldLayoutIdLst>
  <p:hf hdr="0" ftr="0" dt="0"/>
  <p:txStyles>
    <p:titleStyle>
      <a:lvl1pPr algn="l" defTabSz="91431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10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5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1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0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5" indent="-228578" algn="l" defTabSz="91431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1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1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91431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1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5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_blau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359" y="368300"/>
            <a:ext cx="234488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6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715" r:id="rId7"/>
    <p:sldLayoutId id="2147483722" r:id="rId8"/>
  </p:sldLayoutIdLst>
  <p:hf hdr="0" ftr="0" dt="0"/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8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1" indent="-228578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0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5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13" userDrawn="1">
          <p15:clr>
            <a:srgbClr val="F26B43"/>
          </p15:clr>
        </p15:guide>
        <p15:guide id="4" orient="horz" pos="3589" userDrawn="1">
          <p15:clr>
            <a:srgbClr val="F26B43"/>
          </p15:clr>
        </p15:guide>
        <p15:guide id="5" pos="7167" userDrawn="1">
          <p15:clr>
            <a:srgbClr val="F26B43"/>
          </p15:clr>
        </p15:guide>
        <p15:guide id="6" pos="125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_blau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359" y="368300"/>
            <a:ext cx="234488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4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2" r:id="rId5"/>
    <p:sldLayoutId id="2147483697" r:id="rId6"/>
    <p:sldLayoutId id="2147483720" r:id="rId7"/>
    <p:sldLayoutId id="2147483735" r:id="rId8"/>
    <p:sldLayoutId id="2147483745" r:id="rId9"/>
  </p:sldLayoutIdLst>
  <p:hf hdr="0" ftr="0" dt="0"/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8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1" indent="-228578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0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5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13" userDrawn="1">
          <p15:clr>
            <a:srgbClr val="F26B43"/>
          </p15:clr>
        </p15:guide>
        <p15:guide id="4" orient="horz" pos="3589" userDrawn="1">
          <p15:clr>
            <a:srgbClr val="F26B43"/>
          </p15:clr>
        </p15:guide>
        <p15:guide id="5" pos="7167" userDrawn="1">
          <p15:clr>
            <a:srgbClr val="F26B43"/>
          </p15:clr>
        </p15:guide>
        <p15:guide id="6" pos="125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_blau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359" y="368300"/>
            <a:ext cx="234488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5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 dt="0"/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8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1" indent="-228578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0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5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13" userDrawn="1">
          <p15:clr>
            <a:srgbClr val="F26B43"/>
          </p15:clr>
        </p15:guide>
        <p15:guide id="4" orient="horz" pos="3589" userDrawn="1">
          <p15:clr>
            <a:srgbClr val="F26B43"/>
          </p15:clr>
        </p15:guide>
        <p15:guide id="5" pos="7167" userDrawn="1">
          <p15:clr>
            <a:srgbClr val="F26B43"/>
          </p15:clr>
        </p15:guide>
        <p15:guide id="6" pos="513" userDrawn="1">
          <p15:clr>
            <a:srgbClr val="F26B43"/>
          </p15:clr>
        </p15:guide>
        <p15:guide id="7" pos="126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_blau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359" y="368300"/>
            <a:ext cx="234488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8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hf hdr="0" ftr="0" dt="0"/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8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1" indent="-228578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0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5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13" userDrawn="1">
          <p15:clr>
            <a:srgbClr val="F26B43"/>
          </p15:clr>
        </p15:guide>
        <p15:guide id="4" orient="horz" pos="3589" userDrawn="1">
          <p15:clr>
            <a:srgbClr val="F26B43"/>
          </p15:clr>
        </p15:guide>
        <p15:guide id="5" pos="7167" userDrawn="1">
          <p15:clr>
            <a:srgbClr val="F26B43"/>
          </p15:clr>
        </p15:guide>
        <p15:guide id="6" pos="513" userDrawn="1">
          <p15:clr>
            <a:srgbClr val="F26B43"/>
          </p15:clr>
        </p15:guide>
        <p15:guide id="7" pos="1263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ogo_bla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359" y="368300"/>
            <a:ext cx="234488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2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 dt="0"/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8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1" indent="-228578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0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5" indent="-228578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13" userDrawn="1">
          <p15:clr>
            <a:srgbClr val="F26B43"/>
          </p15:clr>
        </p15:guide>
        <p15:guide id="4" orient="horz" pos="3589" userDrawn="1">
          <p15:clr>
            <a:srgbClr val="F26B43"/>
          </p15:clr>
        </p15:guide>
        <p15:guide id="5" pos="7167" userDrawn="1">
          <p15:clr>
            <a:srgbClr val="F26B43"/>
          </p15:clr>
        </p15:guide>
        <p15:guide id="6" pos="5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hyperlink" Target="https://www.aws.at/aws-food-systems-initiative/downloads" TargetMode="Externa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3.xml"/><Relationship Id="rId3" Type="http://schemas.openxmlformats.org/officeDocument/2006/relationships/slideLayout" Target="../slideLayouts/slideLayout28.xml"/><Relationship Id="rId21" Type="http://schemas.microsoft.com/office/2007/relationships/diagramDrawing" Target="../diagrams/drawing3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" Type="http://schemas.openxmlformats.org/officeDocument/2006/relationships/tags" Target="../tags/tag38.xml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3.xml"/><Relationship Id="rId1" Type="http://schemas.openxmlformats.org/officeDocument/2006/relationships/tags" Target="../tags/tag37.xml"/><Relationship Id="rId6" Type="http://schemas.openxmlformats.org/officeDocument/2006/relationships/image" Target="../media/image17.png"/><Relationship Id="rId11" Type="http://schemas.microsoft.com/office/2007/relationships/diagramDrawing" Target="../diagrams/drawing1.xml"/><Relationship Id="rId5" Type="http://schemas.openxmlformats.org/officeDocument/2006/relationships/image" Target="../media/image7.emf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19" Type="http://schemas.openxmlformats.org/officeDocument/2006/relationships/diagramQuickStyle" Target="../diagrams/quickStyle3.xml"/><Relationship Id="rId4" Type="http://schemas.openxmlformats.org/officeDocument/2006/relationships/oleObject" Target="../embeddings/oleObject19.bin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8.xml"/><Relationship Id="rId7" Type="http://schemas.openxmlformats.org/officeDocument/2006/relationships/hyperlink" Target="https://www.aws.at/aws-sustainable-food-systems-initiative/downloads/" TargetMode="Externa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5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6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7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7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7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0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5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7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4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38.emf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37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3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1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0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58E8E5C-CC92-E329-E16A-B910C876C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435" y="5712617"/>
            <a:ext cx="2162723" cy="8389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70C1F1-AEAC-0E03-F58D-16C4DF11F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00" y="431883"/>
            <a:ext cx="4038546" cy="1356228"/>
          </a:xfrm>
          <a:prstGeom prst="rect">
            <a:avLst/>
          </a:prstGeom>
        </p:spPr>
      </p:pic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543098E5-BFBB-20C5-A108-2648C3DDC2D6}"/>
              </a:ext>
            </a:extLst>
          </p:cNvPr>
          <p:cNvSpPr txBox="1">
            <a:spLocks/>
          </p:cNvSpPr>
          <p:nvPr/>
        </p:nvSpPr>
        <p:spPr>
          <a:xfrm>
            <a:off x="651975" y="3429000"/>
            <a:ext cx="10756253" cy="109550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154" rtl="0" eaLnBrk="1" latinLnBrk="0" hangingPunct="1">
              <a:spcBef>
                <a:spcPct val="20000"/>
              </a:spcBef>
              <a:buFont typeface="Arial"/>
              <a:buNone/>
              <a:defRPr sz="4400" b="1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876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1" indent="-228578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5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600" dirty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Förderungsabwicklung</a:t>
            </a:r>
          </a:p>
          <a:p>
            <a:r>
              <a:rPr lang="de-DE" sz="2800" dirty="0">
                <a:solidFill>
                  <a:srgbClr val="00A5EF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Förderungsvertrag, Abrechnung &amp; Auszahlung</a:t>
            </a:r>
          </a:p>
          <a:p>
            <a:endParaRPr lang="de-DE" sz="2400" u="sng" dirty="0"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endParaRPr lang="de-DE" sz="2400" u="sng" dirty="0"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endParaRPr lang="de-DE" sz="2400" u="sng" dirty="0"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de-DE" sz="2400" u="sng" dirty="0"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Stand Juni 2024</a:t>
            </a:r>
          </a:p>
          <a:p>
            <a:endParaRPr lang="de-DE" sz="2400" dirty="0"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0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833967" y="1147930"/>
            <a:ext cx="10551581" cy="1005247"/>
          </a:xfrm>
        </p:spPr>
        <p:txBody>
          <a:bodyPr anchor="b"/>
          <a:lstStyle/>
          <a:p>
            <a:r>
              <a:rPr lang="de-DE" sz="28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Status Quo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AC3473-7A78-47D9-85B7-115FF1243F03}"/>
              </a:ext>
            </a:extLst>
          </p:cNvPr>
          <p:cNvSpPr txBox="1"/>
          <p:nvPr/>
        </p:nvSpPr>
        <p:spPr>
          <a:xfrm>
            <a:off x="806452" y="2518064"/>
            <a:ext cx="1045148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AT" sz="1800" b="1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bereits erledigt…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de-DE" sz="1800" b="0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Antrag fristgerecht und vollständig eingereicht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de-DE" sz="1800" b="0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Auswahl zur Förderung durch Jury ist erfolgt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de-AT" sz="1800" b="0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Ausstellung Förderungsanbot durch aws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de-DE" sz="1800" b="0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fristgerechte Annahme des </a:t>
            </a:r>
            <a:r>
              <a:rPr lang="de-DE" sz="1800" b="0" i="0" u="none" strike="noStrike" baseline="0" dirty="0" err="1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Förderungsanbots</a:t>
            </a:r>
            <a:r>
              <a:rPr lang="de-DE" sz="1800" b="0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durch </a:t>
            </a:r>
            <a:r>
              <a:rPr lang="de-AT" sz="1800" b="0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Fördernehmende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AT" sz="1800" b="1" i="0" u="none" strike="noStrike" baseline="0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Förderungsvertrag ist zustande gekommen</a:t>
            </a:r>
            <a:endParaRPr lang="de-AT" b="1" dirty="0">
              <a:solidFill>
                <a:srgbClr val="00A5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de-AT" b="1" dirty="0">
              <a:solidFill>
                <a:srgbClr val="00A5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de-AT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Vorhabenstart und Kontonachweis über Eigenmittel retourniert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AT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</a:t>
            </a:r>
            <a:r>
              <a:rPr lang="de-AT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Auszahlung der 1. Tranche </a:t>
            </a:r>
            <a:endParaRPr lang="de-DE" b="1" dirty="0">
              <a:solidFill>
                <a:srgbClr val="00A5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4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806452" y="920883"/>
            <a:ext cx="10551581" cy="1005247"/>
          </a:xfrm>
        </p:spPr>
        <p:txBody>
          <a:bodyPr anchor="b"/>
          <a:lstStyle/>
          <a:p>
            <a:r>
              <a:rPr lang="de-DE" sz="28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Förderungsvertrag: Wesentliche Inhalte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AC3473-7A78-47D9-85B7-115FF1243F03}"/>
              </a:ext>
            </a:extLst>
          </p:cNvPr>
          <p:cNvSpPr txBox="1"/>
          <p:nvPr/>
        </p:nvSpPr>
        <p:spPr>
          <a:xfrm>
            <a:off x="806452" y="2113095"/>
            <a:ext cx="10451483" cy="4237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l">
              <a:lnSpc>
                <a:spcPct val="114000"/>
              </a:lnSpc>
              <a:buAutoNum type="arabicPlain"/>
            </a:pPr>
            <a:r>
              <a:rPr lang="de-AT" sz="1600" b="1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Gegenstand der Förderung und Laufzeiten</a:t>
            </a:r>
            <a:endParaRPr lang="de-AT" sz="1800" b="1" i="0" u="none" strike="noStrike" baseline="0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73075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600" b="0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Vorhaben gemäß Förderungsantrag – inhaltlich, zeitlich und </a:t>
            </a:r>
            <a:r>
              <a:rPr lang="de-AT" sz="1600" b="0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kostenmäßig</a:t>
            </a:r>
          </a:p>
          <a:p>
            <a:pPr marL="742950" lvl="1" indent="-473075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AT" sz="1600" b="0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Laufzeit des Vorhabens – gem. Förderungsantrag</a:t>
            </a:r>
          </a:p>
          <a:p>
            <a:pPr marL="742950" lvl="1" indent="-473075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600" b="0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die Durchführung des </a:t>
            </a:r>
            <a:r>
              <a:rPr 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Vorhabens</a:t>
            </a:r>
            <a:r>
              <a:rPr lang="de-DE" sz="1600" b="0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gilt der in der integralen Planung spezifizierte Arbeitspaket- und Kostenplan</a:t>
            </a:r>
          </a:p>
          <a:p>
            <a:pPr marL="269875" lvl="1">
              <a:lnSpc>
                <a:spcPct val="114000"/>
              </a:lnSpc>
            </a:pPr>
            <a:endParaRPr lang="de-DE" sz="1800" b="0" i="0" u="none" strike="noStrike" baseline="0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 algn="l">
              <a:lnSpc>
                <a:spcPct val="114000"/>
              </a:lnSpc>
              <a:buAutoNum type="arabicPlain" startAt="2"/>
            </a:pPr>
            <a:r>
              <a:rPr lang="de-DE" sz="1600" b="1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und Höhe der Förderung</a:t>
            </a:r>
            <a:endParaRPr lang="de-DE" b="1" i="0" u="none" strike="noStrike" baseline="0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-449263" algn="l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AT" sz="1600" b="0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Höhe des max. Zuschusses</a:t>
            </a:r>
          </a:p>
          <a:p>
            <a:pPr marL="719138" indent="-449263" algn="l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600" b="0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90% der förderbaren und anerkannten </a:t>
            </a:r>
            <a:r>
              <a:rPr lang="de-AT" sz="1600" b="0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</a:t>
            </a:r>
          </a:p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de-AT" sz="1400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buAutoNum type="arabicPlain" startAt="3"/>
              <a:tabLst>
                <a:tab pos="269875" algn="l"/>
              </a:tabLst>
            </a:pPr>
            <a:r>
              <a:rPr lang="de-AT" sz="16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Auszahlung der Förderung</a:t>
            </a:r>
            <a:endParaRPr lang="de-DE" sz="1800" b="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-449263" algn="l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600" b="0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Zuschuss wird nach Prüfung der Voraussetzungen sowie nach Erfüllung der mit dem Förderungsvertrag verbundenen Auflagen und Bedingungen in der Regel in </a:t>
            </a:r>
            <a:r>
              <a:rPr lang="de-DE" sz="1600" b="1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 Teilbeträgen (je 50%) </a:t>
            </a:r>
            <a:r>
              <a:rPr lang="de-DE" sz="1600" b="0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ausgezahlt.</a:t>
            </a:r>
            <a:endParaRPr lang="de-DE" sz="1600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400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7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AC3473-7A78-47D9-85B7-115FF1243F03}"/>
              </a:ext>
            </a:extLst>
          </p:cNvPr>
          <p:cNvSpPr txBox="1"/>
          <p:nvPr/>
        </p:nvSpPr>
        <p:spPr>
          <a:xfrm>
            <a:off x="806452" y="1490413"/>
            <a:ext cx="10451483" cy="2509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Rechtsgrundlagen und Beihilfenrecht </a:t>
            </a:r>
          </a:p>
          <a:p>
            <a:pPr>
              <a:lnSpc>
                <a:spcPct val="114000"/>
              </a:lnSpc>
            </a:pPr>
            <a:endParaRPr lang="de-DE" sz="1600" b="1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35718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De-minimis-Verordnung</a:t>
            </a:r>
            <a:r>
              <a:rPr lang="de-DE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der </a:t>
            </a:r>
            <a:r>
              <a:rPr lang="de-DE" sz="1400" dirty="0" err="1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</a:t>
            </a:r>
            <a:r>
              <a:rPr lang="de-DE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geltenden Fassung</a:t>
            </a:r>
          </a:p>
          <a:p>
            <a:pPr marL="541338" indent="-3635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KMU-Definition </a:t>
            </a:r>
            <a:r>
              <a:rPr lang="de-DE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gemäß EU-Wettbewerbsrecht in der jeweils geltenden Fassung</a:t>
            </a:r>
          </a:p>
          <a:p>
            <a:pPr marL="541338" indent="-3635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Richtlinie für Förderungen aus Mittel der Nationalstiftung für Forschung, Technologie und Entwicklung </a:t>
            </a:r>
          </a:p>
          <a:p>
            <a:pPr marL="177800">
              <a:lnSpc>
                <a:spcPct val="114000"/>
              </a:lnSpc>
              <a:tabLst>
                <a:tab pos="539750" algn="l"/>
              </a:tabLst>
            </a:pPr>
            <a:r>
              <a:rPr lang="de-DE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vom Okt. 2023</a:t>
            </a:r>
          </a:p>
          <a:p>
            <a:pPr marL="541338" indent="-3635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Programmdokument aws </a:t>
            </a:r>
            <a:r>
              <a:rPr lang="de-DE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de-DE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Food Systems – </a:t>
            </a:r>
            <a:r>
              <a:rPr lang="de-DE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endParaRPr lang="de-DE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>
              <a:lnSpc>
                <a:spcPct val="114000"/>
              </a:lnSpc>
            </a:pPr>
            <a:endParaRPr lang="de-DE" sz="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98938" lvl="8" indent="-3635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Barwert der Förderung = de-minimis-relevanter Betrag</a:t>
            </a:r>
          </a:p>
          <a:p>
            <a:endParaRPr lang="de-DE" b="1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410DDB5-5800-2EAD-B720-2E0BACAED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6502" y="3722915"/>
            <a:ext cx="6424677" cy="107859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093B834-4C49-3BA9-A346-AB2C26AB5791}"/>
              </a:ext>
            </a:extLst>
          </p:cNvPr>
          <p:cNvSpPr txBox="1"/>
          <p:nvPr/>
        </p:nvSpPr>
        <p:spPr>
          <a:xfrm>
            <a:off x="806452" y="4764320"/>
            <a:ext cx="10451482" cy="1861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A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Förderbare und nicht förderbare Kosten</a:t>
            </a:r>
          </a:p>
          <a:p>
            <a:pPr algn="l">
              <a:lnSpc>
                <a:spcPct val="114000"/>
              </a:lnSpc>
            </a:pPr>
            <a:endParaRPr lang="de-A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3635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 6.1, 6.2 und 6.3 des Programmdokuments </a:t>
            </a: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</a:t>
            </a:r>
            <a:r>
              <a:rPr lang="de-DE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Food Systems – </a:t>
            </a:r>
            <a:r>
              <a:rPr lang="de-DE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</a:t>
            </a: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sowie </a:t>
            </a:r>
            <a:r>
              <a:rPr lang="de-DE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 3.3. und 3.4. der aws Richtlinie</a:t>
            </a: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Förderungen aus Mittel der Nationalstiftung für Forschung, Technologie und Entwicklung vom Okt. 2023</a:t>
            </a:r>
          </a:p>
          <a:p>
            <a:pPr marL="541338" indent="-363538" algn="l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02060"/>
                </a:solidFill>
                <a:latin typeface="Helvetica" panose="020B0604020202020204" pitchFamily="34" charset="0"/>
              </a:rPr>
              <a:t>Kosten nach dem Anerkennungsstichtag (= Tag der Einreichung)</a:t>
            </a:r>
            <a:r>
              <a:rPr lang="de-DE" sz="1400" dirty="0">
                <a:solidFill>
                  <a:srgbClr val="002060"/>
                </a:solidFill>
                <a:latin typeface="Helvetica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de-DE" sz="1400" dirty="0">
                <a:solidFill>
                  <a:srgbClr val="002060"/>
                </a:solidFill>
                <a:latin typeface="Helvetica" panose="020B0604020202020204" pitchFamily="34" charset="0"/>
              </a:rPr>
              <a:t>ACHTUNG: Abweichung durch integrale Planung möglich (Anerkennungsstichtag vs. Startdatum des 1. Arbeitspakets) </a:t>
            </a:r>
          </a:p>
        </p:txBody>
      </p:sp>
    </p:spTree>
    <p:extLst>
      <p:ext uri="{BB962C8B-B14F-4D97-AF65-F5344CB8AC3E}">
        <p14:creationId xmlns:p14="http://schemas.microsoft.com/office/powerpoint/2010/main" val="148141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886086" y="1811456"/>
            <a:ext cx="10551581" cy="1005247"/>
          </a:xfrm>
        </p:spPr>
        <p:txBody>
          <a:bodyPr anchor="t"/>
          <a:lstStyle/>
          <a:p>
            <a:r>
              <a:rPr lang="de-AT" sz="2800" b="1" i="1" dirty="0">
                <a:solidFill>
                  <a:srgbClr val="00A5EF"/>
                </a:solidFill>
                <a:latin typeface="Arial Black" panose="020B0A04020102020204" pitchFamily="34" charset="0"/>
              </a:rPr>
              <a:t>Exkurs: de-minimis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D69C8588-DC22-7053-BD55-48AC64F8E743}"/>
              </a:ext>
            </a:extLst>
          </p:cNvPr>
          <p:cNvSpPr txBox="1">
            <a:spLocks/>
          </p:cNvSpPr>
          <p:nvPr/>
        </p:nvSpPr>
        <p:spPr>
          <a:xfrm>
            <a:off x="806452" y="1309530"/>
            <a:ext cx="9793738" cy="1005246"/>
          </a:xfrm>
        </p:spPr>
        <p:txBody>
          <a:bodyPr/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6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1" indent="-228578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5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Font typeface="Arial"/>
              <a:buNone/>
            </a:pPr>
            <a:endParaRPr lang="de-DE" b="1" i="1" dirty="0">
              <a:solidFill>
                <a:srgbClr val="00A5EF"/>
              </a:solidFill>
              <a:latin typeface="Arial Black" panose="020B0A04020102020204" pitchFamily="34" charset="0"/>
              <a:cs typeface="Arial"/>
            </a:endParaRPr>
          </a:p>
          <a:p>
            <a:pPr marL="0" indent="0">
              <a:buFont typeface="Arial"/>
              <a:buNone/>
              <a:tabLst>
                <a:tab pos="269875" algn="l"/>
              </a:tabLst>
            </a:pPr>
            <a:r>
              <a:rPr lang="de-DE" sz="2200" b="1" dirty="0">
                <a:solidFill>
                  <a:srgbClr val="032B6E"/>
                </a:solidFill>
              </a:rPr>
              <a:t>	</a:t>
            </a:r>
            <a:endParaRPr lang="de-DE" dirty="0">
              <a:solidFill>
                <a:srgbClr val="032B6E"/>
              </a:solidFill>
            </a:endParaRPr>
          </a:p>
          <a:p>
            <a:pPr marL="0" indent="0">
              <a:buFont typeface="Arial"/>
              <a:buNone/>
            </a:pPr>
            <a:endParaRPr lang="de-DE" sz="2133" dirty="0">
              <a:solidFill>
                <a:srgbClr val="032B6E"/>
              </a:solidFill>
            </a:endParaRPr>
          </a:p>
          <a:p>
            <a:pPr marL="0" indent="0">
              <a:buFont typeface="Arial"/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de-AT" sz="1600" dirty="0">
              <a:solidFill>
                <a:prstClr val="black"/>
              </a:solidFill>
            </a:endParaRPr>
          </a:p>
          <a:p>
            <a:pPr lvl="2"/>
            <a:endParaRPr lang="de-AT" sz="1800" dirty="0">
              <a:solidFill>
                <a:srgbClr val="032B6E"/>
              </a:solidFill>
            </a:endParaRPr>
          </a:p>
        </p:txBody>
      </p:sp>
      <p:sp>
        <p:nvSpPr>
          <p:cNvPr id="3" name="Inhaltsplatzhalter 15">
            <a:extLst>
              <a:ext uri="{FF2B5EF4-FFF2-40B4-BE49-F238E27FC236}">
                <a16:creationId xmlns:a16="http://schemas.microsoft.com/office/drawing/2014/main" id="{382A1EAC-1584-4A89-B897-19B542454F48}"/>
              </a:ext>
            </a:extLst>
          </p:cNvPr>
          <p:cNvSpPr txBox="1">
            <a:spLocks/>
          </p:cNvSpPr>
          <p:nvPr/>
        </p:nvSpPr>
        <p:spPr>
          <a:xfrm>
            <a:off x="886086" y="2567596"/>
            <a:ext cx="10313956" cy="1502066"/>
          </a:xfrm>
        </p:spPr>
        <p:txBody>
          <a:bodyPr/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6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1" indent="-228578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5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18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EU-beihilfenrechtliche Grundlage </a:t>
            </a:r>
            <a:endParaRPr lang="de-DE" altLang="de-DE" sz="1800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18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De-minimis Beihilfen sind relativ geringe Finanzierungsbeiträge, die einem UN in einem Zeitraum von </a:t>
            </a:r>
            <a:r>
              <a:rPr lang="de-DE" altLang="de-DE" sz="18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Jahren </a:t>
            </a:r>
            <a:r>
              <a:rPr lang="de-DE" altLang="de-DE" sz="18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(rollierend = NEU seit 01.01.2024) zugesagt werden, in Summe maximal </a:t>
            </a:r>
            <a:r>
              <a:rPr lang="de-DE" altLang="de-DE" sz="18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300.000 </a:t>
            </a:r>
            <a:r>
              <a:rPr lang="de-DE" altLang="de-DE" sz="18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(z.B.: Gewährung am 07.07.2024 </a:t>
            </a:r>
            <a:r>
              <a:rPr lang="de-DE" altLang="de-DE" sz="18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de-DE" altLang="de-DE" sz="18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Prüfung 07.07.2021 – 07.07.2024)*</a:t>
            </a:r>
            <a:endParaRPr lang="de-DE" altLang="de-DE" sz="1800" b="1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18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Stichtag = Zeitpunkt der Förderzusage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18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schlagend ist </a:t>
            </a:r>
            <a:r>
              <a:rPr lang="de-DE" altLang="de-DE" sz="18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zugesagte </a:t>
            </a:r>
            <a:r>
              <a:rPr lang="de-DE" altLang="de-DE" sz="18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(nicht die ausbezahlte) </a:t>
            </a:r>
            <a:r>
              <a:rPr lang="de-DE" altLang="de-DE" sz="18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Förderungshöhe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18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Unternehmen in Schwierigkeiten (</a:t>
            </a:r>
            <a:r>
              <a:rPr lang="de-DE" altLang="de-DE" sz="1800" dirty="0" err="1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UiS</a:t>
            </a:r>
            <a:r>
              <a:rPr lang="de-DE" altLang="de-DE" sz="18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prinzipiell förderwürdig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alt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alt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			</a:t>
            </a:r>
            <a:r>
              <a:rPr lang="de-DE" altLang="de-DE" sz="10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*Verträge von 2023 wurden noch nach der alten Prüfweise geprüft</a:t>
            </a:r>
          </a:p>
          <a:p>
            <a:pPr marL="0" indent="0">
              <a:buFont typeface="Arial"/>
              <a:buNone/>
              <a:tabLst>
                <a:tab pos="269875" algn="l"/>
              </a:tabLst>
            </a:pPr>
            <a:r>
              <a:rPr lang="de-DE" sz="2200" b="1" dirty="0">
                <a:solidFill>
                  <a:srgbClr val="032B6E"/>
                </a:solidFill>
              </a:rPr>
              <a:t>	</a:t>
            </a:r>
            <a:endParaRPr lang="de-DE" dirty="0">
              <a:solidFill>
                <a:srgbClr val="032B6E"/>
              </a:solidFill>
            </a:endParaRPr>
          </a:p>
          <a:p>
            <a:pPr marL="0" indent="0">
              <a:buFont typeface="Arial"/>
              <a:buNone/>
            </a:pPr>
            <a:endParaRPr lang="de-DE" sz="2133" dirty="0">
              <a:solidFill>
                <a:srgbClr val="032B6E"/>
              </a:solidFill>
            </a:endParaRPr>
          </a:p>
          <a:p>
            <a:pPr marL="0" indent="0">
              <a:buFont typeface="Arial"/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de-AT" sz="1600" dirty="0">
              <a:solidFill>
                <a:prstClr val="black"/>
              </a:solidFill>
            </a:endParaRPr>
          </a:p>
          <a:p>
            <a:pPr lvl="2"/>
            <a:endParaRPr lang="de-AT" sz="1800" dirty="0">
              <a:solidFill>
                <a:srgbClr val="032B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04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AC3473-7A78-47D9-85B7-115FF1243F03}"/>
              </a:ext>
            </a:extLst>
          </p:cNvPr>
          <p:cNvSpPr txBox="1"/>
          <p:nvPr/>
        </p:nvSpPr>
        <p:spPr>
          <a:xfrm>
            <a:off x="806452" y="1209180"/>
            <a:ext cx="10558234" cy="635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de-DE" sz="14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r>
              <a:rPr lang="de-AT" sz="16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Allgemeine Förderungsbedingungen</a:t>
            </a:r>
          </a:p>
          <a:p>
            <a:endParaRPr lang="de-AT" sz="1400" b="1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3635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AT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Übernahme sämtlicher Verpflichtungen, Auflagen und sonstigen Förderungsbestimmungen aus den Rechtsgrundlagen und Beihilfenrecht (Punkt 4)</a:t>
            </a:r>
          </a:p>
          <a:p>
            <a:pPr marL="541338" indent="-3635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AT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 muss </a:t>
            </a:r>
            <a:r>
              <a:rPr lang="de-AT" sz="14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zügig</a:t>
            </a:r>
            <a:r>
              <a:rPr lang="de-AT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durchgeführt werden und </a:t>
            </a:r>
            <a:r>
              <a:rPr lang="de-AT" sz="14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vereinbartem Zeitplan</a:t>
            </a:r>
          </a:p>
          <a:p>
            <a:pPr marL="541338" indent="-3635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A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Unverzügliche Mitteilungspflicht!</a:t>
            </a:r>
            <a:r>
              <a:rPr lang="de-AT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AT" sz="1400" dirty="0">
                <a:solidFill>
                  <a:srgbClr val="032B6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lle Ereignisse, welche die Durchführung der geförderten Leistung verzögern/unmöglich machen oder eine Abänderung gegenüber dem Förderungsantrag/vereinbarten Auflagen/ Bedingungen erfordern würden, sind unverzüglich und aus eigener Initiative </a:t>
            </a:r>
            <a:r>
              <a:rPr lang="de-AT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VORAB </a:t>
            </a:r>
            <a:r>
              <a:rPr lang="de-AT" sz="14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 aws </a:t>
            </a:r>
            <a:r>
              <a:rPr lang="de-AT" sz="1400" dirty="0">
                <a:solidFill>
                  <a:srgbClr val="032B6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anzuzeigen</a:t>
            </a:r>
            <a:endParaRPr lang="de-AT" sz="1400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3635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A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Einsichts- und Aufbewahrungspflicht: </a:t>
            </a:r>
            <a:r>
              <a:rPr lang="de-AT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Unterlagen und Belege </a:t>
            </a:r>
            <a:r>
              <a:rPr lang="de-A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Jahre </a:t>
            </a:r>
            <a:r>
              <a:rPr lang="de-AT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Ende des Jahres der letzten Auszahlung leserlich aufbewahren und ggf. Einsicht in Bücher und Belege (auch durch EU) gewähren</a:t>
            </a:r>
            <a:endParaRPr lang="de-AT" sz="1400" dirty="0">
              <a:solidFill>
                <a:srgbClr val="00A5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3635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AT" sz="1400" dirty="0" err="1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Vergleichsanbote</a:t>
            </a:r>
            <a:r>
              <a:rPr lang="de-AT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wenn erforderlich</a:t>
            </a:r>
          </a:p>
          <a:p>
            <a:pPr marL="541338" indent="-3635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AT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Förderungsmittel können nicht zur Bildung von Rücklagen oder Rückstellungen verwendet werden</a:t>
            </a:r>
          </a:p>
          <a:p>
            <a:pPr marL="541338" indent="-3635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A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Abweichungen</a:t>
            </a:r>
            <a:r>
              <a:rPr lang="de-AT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AT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Überarbeitung von Arbeitspaket- und Kostenplan (= integrale Planung), </a:t>
            </a:r>
            <a:r>
              <a:rPr lang="de-A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schriftliche Zustimmung der aws notwendig (vorab)</a:t>
            </a:r>
          </a:p>
          <a:p>
            <a:pPr marL="541338" indent="-363538" algn="l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400" b="0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Grundsätze der Verwendung der Förderungsmittel: </a:t>
            </a:r>
            <a:r>
              <a:rPr lang="de-DE" sz="14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Sparsamkeit, </a:t>
            </a:r>
            <a:r>
              <a:rPr lang="de-AT" sz="14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Wirtschaftlichkeit und Zweckmäßigkeit </a:t>
            </a:r>
            <a:r>
              <a:rPr lang="de-DE" sz="1400" b="0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(für den Zweck, für den sie gewährt wurden)</a:t>
            </a:r>
          </a:p>
          <a:p>
            <a:pPr marL="541338" indent="-3635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AT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 kann nicht abgetreten, angewiesen oder verpfändet werden</a:t>
            </a:r>
          </a:p>
          <a:p>
            <a:pPr marL="541338" indent="-3635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AT" sz="14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Gleichbehandlungsgesetz, Diskriminierungsverbot und Behinderteneinstellungsgesetz </a:t>
            </a:r>
            <a:r>
              <a:rPr lang="de-AT" sz="1400" b="0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berücksichtigen</a:t>
            </a:r>
          </a:p>
          <a:p>
            <a:pPr marL="541338" indent="-363538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A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Verpflichtende Teilnahme an Evaluierungen bis 3 Jahre nach Ablauf </a:t>
            </a:r>
            <a:r>
              <a:rPr lang="de-AT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tatsächlichen Laufzeit des Förderungsvertrags</a:t>
            </a:r>
          </a:p>
          <a:p>
            <a:pPr marL="541338" indent="-363538" algn="l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400" b="0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andere </a:t>
            </a:r>
            <a:r>
              <a:rPr lang="de-DE" sz="14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beantragte Förderungen</a:t>
            </a:r>
            <a:r>
              <a:rPr lang="de-DE" sz="1400" b="0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in unmittelbarem Zusammenhang mit dem geförderten Vorhaben stehen bis zum Abschluss des Förderungsvorhabens </a:t>
            </a:r>
            <a:r>
              <a:rPr lang="de-DE" sz="14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bekanntgeben</a:t>
            </a:r>
            <a:r>
              <a:rPr lang="de-DE" sz="1400" b="0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0" i="0" u="none" strike="noStrike" baseline="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Antrag, Zwischen-, Endbericht)</a:t>
            </a:r>
            <a:endParaRPr lang="de-AT" sz="1400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363538" algn="l">
              <a:buFont typeface="Wingdings" panose="05000000000000000000" pitchFamily="2" charset="2"/>
              <a:buChar char="Ø"/>
            </a:pPr>
            <a:endParaRPr lang="de-DE" sz="1400" b="0" i="0" u="none" strike="noStrike" baseline="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endParaRPr lang="de-AT" sz="14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pPr algn="l"/>
            <a:endParaRPr lang="de-DE" sz="14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pPr algn="l"/>
            <a:endParaRPr lang="de-DE" sz="1800" b="0" i="0" u="none" strike="noStrike" baseline="0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5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AC3473-7A78-47D9-85B7-115FF1243F03}"/>
              </a:ext>
            </a:extLst>
          </p:cNvPr>
          <p:cNvSpPr txBox="1"/>
          <p:nvPr/>
        </p:nvSpPr>
        <p:spPr>
          <a:xfrm>
            <a:off x="806452" y="1714187"/>
            <a:ext cx="10492919" cy="5369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Besondere Förderungsbedingungen und Kontrolle</a:t>
            </a:r>
          </a:p>
          <a:p>
            <a:endParaRPr lang="de-AT" sz="1800" b="1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447675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Gültige Beihilfenregelungen gem. dem EU-Wettbewerbsrecht beachten</a:t>
            </a:r>
          </a:p>
          <a:p>
            <a:pPr marL="625475" indent="-447675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Gründung einer Gesellschaft aws unverzüglich in Kenntnis setzen</a:t>
            </a:r>
            <a:r>
              <a:rPr 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sofern Förderungsnehmende/r natürliche Person </a:t>
            </a:r>
          </a:p>
          <a:p>
            <a:pPr marL="625475">
              <a:lnSpc>
                <a:spcPct val="114000"/>
              </a:lnSpc>
            </a:pPr>
            <a:r>
              <a:rPr 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Rechte der/des Förderungsnehmenden (wenn natürliche Person) gehen auf Personen- oder Kapitalgesellschaft über</a:t>
            </a:r>
          </a:p>
          <a:p>
            <a:pPr marL="625475" indent="-447675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Hinzukommen einer/s neuen Gesellschafters/Gesellschafterin aws nachweislich innerhalb von zwei Wochen in Kenntnis setzen </a:t>
            </a:r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schriftliche Zustimmung der aws </a:t>
            </a:r>
            <a:r>
              <a:rPr 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einzuholen!</a:t>
            </a:r>
          </a:p>
          <a:p>
            <a:pPr marL="625475" indent="-447675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wesentlicher Abänderung der Integralen Planung oder des </a:t>
            </a:r>
            <a:r>
              <a:rPr 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Förderungsvertrags dargelegten </a:t>
            </a:r>
            <a:r>
              <a:rPr lang="de-DE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Konzepts Übermittlung eines Abänderungsantrags, </a:t>
            </a:r>
            <a:r>
              <a:rPr 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Auszahlung erfolgt erst nach </a:t>
            </a:r>
            <a:r>
              <a:rPr lang="de-DE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Genehmigung</a:t>
            </a:r>
            <a:r>
              <a:rPr lang="de-DE" sz="16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Abänderungsantrags </a:t>
            </a:r>
            <a:r>
              <a:rPr lang="de-DE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die aws</a:t>
            </a:r>
          </a:p>
          <a:p>
            <a:pPr marL="625475">
              <a:lnSpc>
                <a:spcPct val="114000"/>
              </a:lnSpc>
            </a:pPr>
            <a:r>
              <a:rPr 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Abänderungsantrag = Email mit Erläuterung der Änderungen und falls Änderung von Kosten und Zeiten Übermittlung einer neuen integralen Planung</a:t>
            </a:r>
            <a:endParaRPr lang="de-AT" sz="1600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1800" b="0" i="0" u="none" strike="noStrike" baseline="0" dirty="0">
              <a:solidFill>
                <a:srgbClr val="FF0000"/>
              </a:solidFill>
              <a:latin typeface="Helvetica" panose="020B0604020202020204" pitchFamily="34" charset="0"/>
            </a:endParaRPr>
          </a:p>
          <a:p>
            <a:endParaRPr lang="de-AT" sz="18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endParaRPr lang="de-AT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pPr algn="l"/>
            <a:endParaRPr lang="de-AT" sz="18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pPr algn="l"/>
            <a:endParaRPr lang="de-AT" dirty="0">
              <a:solidFill>
                <a:srgbClr val="003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27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AC3473-7A78-47D9-85B7-115FF1243F03}"/>
              </a:ext>
            </a:extLst>
          </p:cNvPr>
          <p:cNvSpPr txBox="1"/>
          <p:nvPr/>
        </p:nvSpPr>
        <p:spPr>
          <a:xfrm>
            <a:off x="806452" y="1968229"/>
            <a:ext cx="10451483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Berichtspflichten</a:t>
            </a:r>
          </a:p>
          <a:p>
            <a:endParaRPr lang="de-AT" sz="1400" b="1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-449263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den Fortschritt des Vorhabens schriftlich gegenüber aws </a:t>
            </a:r>
          </a:p>
          <a:p>
            <a:pPr marL="719138" indent="-449263">
              <a:buFont typeface="Wingdings" panose="05000000000000000000" pitchFamily="2" charset="2"/>
              <a:buChar char="Ø"/>
            </a:pPr>
            <a:r>
              <a:rPr 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gegenüber Dritten (z.B. dem Rechnungshof, EU-Institutionen)</a:t>
            </a:r>
          </a:p>
          <a:p>
            <a:pPr marL="719138" indent="-449263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Übermittlung von Nachweisen und Belegen </a:t>
            </a:r>
            <a:r>
              <a:rPr 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den für die Auszahlung festgelegten Auflagen und Zielen sowie Verwendungsnachweise (Zwischen-, Endbericht, Zeitlisten und Kostennachweis) </a:t>
            </a:r>
            <a:r>
              <a:rPr lang="de-DE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spätestens</a:t>
            </a:r>
            <a:r>
              <a:rPr lang="de-DE" sz="16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Monate nach Abschluss </a:t>
            </a:r>
            <a:r>
              <a:rPr lang="de-DE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Vorhabens.</a:t>
            </a:r>
          </a:p>
          <a:p>
            <a:pPr marL="719138" indent="-449263"/>
            <a:r>
              <a:rPr lang="de-AT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1600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de-AT" sz="16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</a:t>
            </a:r>
            <a:r>
              <a:rPr lang="de-AT" sz="16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orlagen und Formulare unter </a:t>
            </a:r>
            <a:r>
              <a:rPr lang="en-US" sz="16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https://www.aws.at/aws-food-systems-initiative/downloads</a:t>
            </a:r>
            <a:endParaRPr lang="en-US" sz="1600" b="1" dirty="0">
              <a:solidFill>
                <a:srgbClr val="00A5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indent="-449263">
              <a:buFont typeface="Wingdings" panose="05000000000000000000" pitchFamily="2" charset="2"/>
              <a:buChar char="Ø"/>
            </a:pPr>
            <a:r>
              <a:rPr lang="de-AT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Darüber hinaus hat die/der Förderungsnehmende von der/dem Förderungsgebenden beauftragten Organen die </a:t>
            </a:r>
            <a:r>
              <a:rPr lang="de-A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Einsicht in die Bücher und Belege </a:t>
            </a:r>
            <a:r>
              <a:rPr lang="de-AT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sowie die Besichtigung an Ort und Stelle zu gestatten. </a:t>
            </a:r>
          </a:p>
          <a:p>
            <a:pPr marL="719138" indent="-449263">
              <a:buFont typeface="Wingdings" panose="05000000000000000000" pitchFamily="2" charset="2"/>
              <a:buChar char="Ø"/>
            </a:pPr>
            <a:r>
              <a:rPr lang="de-AT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aws behält sich vor, in begründeten Fällen während der gesamten Vertragslaufzeit Einsicht in wesentliche Verträge des Unternehmens zu nehmen;</a:t>
            </a:r>
          </a:p>
          <a:p>
            <a:pPr marL="719138" indent="-449263">
              <a:buFont typeface="Wingdings" panose="05000000000000000000" pitchFamily="2" charset="2"/>
              <a:buChar char="Ø"/>
            </a:pPr>
            <a:r>
              <a:rPr lang="de-A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Veröffentlichung des Vorhabens</a:t>
            </a:r>
          </a:p>
          <a:p>
            <a:pPr marL="719138" indent="-449263">
              <a:buFont typeface="Wingdings" panose="05000000000000000000" pitchFamily="2" charset="2"/>
              <a:buChar char="Ø"/>
            </a:pPr>
            <a:r>
              <a:rPr lang="de-A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Sämtliche Schreiben sind über das Förderungsportal („aws Fördermanager“) </a:t>
            </a:r>
            <a:r>
              <a:rPr lang="de-AT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der Internet-Seite der aws </a:t>
            </a:r>
            <a:r>
              <a:rPr lang="de-A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der jeweiligen Projektnummer oder elektronisch über Email</a:t>
            </a:r>
            <a:r>
              <a:rPr lang="de-AT" sz="16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die/den zuständigen Kundenbetreuer/in einzubringen. </a:t>
            </a:r>
          </a:p>
          <a:p>
            <a:pPr lvl="0">
              <a:buSzPts val="1000"/>
            </a:pPr>
            <a:endParaRPr lang="de-AT" sz="18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endParaRPr lang="de-AT" sz="14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endParaRPr lang="de-DE" sz="14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endParaRPr lang="de-DE" sz="14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endParaRPr lang="de-DE" sz="14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endParaRPr lang="de-AT" sz="1800" b="0" i="0" u="none" strike="noStrike" baseline="0" dirty="0">
              <a:solidFill>
                <a:srgbClr val="FF0000"/>
              </a:solidFill>
              <a:latin typeface="Helvetica" panose="020B0604020202020204" pitchFamily="34" charset="0"/>
            </a:endParaRPr>
          </a:p>
          <a:p>
            <a:endParaRPr lang="de-AT" sz="18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endParaRPr lang="de-AT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pPr algn="l"/>
            <a:endParaRPr lang="de-AT" sz="18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pPr algn="l"/>
            <a:endParaRPr lang="de-AT" dirty="0">
              <a:solidFill>
                <a:srgbClr val="003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43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AC3473-7A78-47D9-85B7-115FF1243F03}"/>
              </a:ext>
            </a:extLst>
          </p:cNvPr>
          <p:cNvSpPr txBox="1"/>
          <p:nvPr/>
        </p:nvSpPr>
        <p:spPr>
          <a:xfrm>
            <a:off x="806452" y="1550840"/>
            <a:ext cx="10451483" cy="7534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Einstellung und Rückzahlung der Förderung</a:t>
            </a:r>
          </a:p>
          <a:p>
            <a:endParaRPr lang="de-AT" sz="1600" b="1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625" lvl="0" indent="-285750">
              <a:lnSpc>
                <a:spcPct val="114000"/>
              </a:lnSpc>
              <a:buSzPts val="1000"/>
              <a:buFont typeface="Wingdings" panose="05000000000000000000" pitchFamily="2" charset="2"/>
              <a:buChar char="Ø"/>
            </a:pPr>
            <a:r>
              <a:rPr lang="de-AT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Rückzahlung binnen 14 Tagen, wenn ein Einstellungs- oder Rückforderungstatbestand aus Punkt 8 der Richtlinie </a:t>
            </a:r>
            <a:r>
              <a:rPr lang="de-AT" sz="1400" dirty="0">
                <a:solidFill>
                  <a:srgbClr val="032B6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erfüllt ist. Gleichzeitig Verlust jedweden Anspruchs auf vertraglich zugesicherte, aber noch nicht erbrachte Förderung.</a:t>
            </a:r>
            <a:endParaRPr lang="de-AT" sz="1400" dirty="0">
              <a:solidFill>
                <a:srgbClr val="032B6E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55625" lvl="0" indent="-285750">
              <a:lnSpc>
                <a:spcPct val="114000"/>
              </a:lnSpc>
              <a:buSzPts val="1000"/>
              <a:buFont typeface="Wingdings" panose="05000000000000000000" pitchFamily="2" charset="2"/>
              <a:buChar char="Ø"/>
            </a:pPr>
            <a:r>
              <a:rPr lang="de-AT" sz="1400" dirty="0">
                <a:solidFill>
                  <a:srgbClr val="032B6E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Regelungen zu Zinssätzen siehe Vertrag</a:t>
            </a:r>
            <a:endParaRPr lang="de-AT" sz="14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sz="14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r>
              <a:rPr lang="de-AT" sz="16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Haftung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sz="1600" b="1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625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AT" sz="14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Keine Haftungsansprüche gegenüber aws bzw. Republik Österreich</a:t>
            </a:r>
          </a:p>
          <a:p>
            <a:pPr marL="555625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AT" sz="14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Keine Gerichtsverfahren oder Zwangsvollstreckungen </a:t>
            </a:r>
            <a:r>
              <a:rPr lang="de-AT" sz="1400" dirty="0">
                <a:solidFill>
                  <a:srgbClr val="032B6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gegen die/den Förderungsnehmenden anhängig</a:t>
            </a:r>
          </a:p>
          <a:p>
            <a:pPr marL="555625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AT" sz="1400" b="1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Keine strafrechtliche Verurteilung </a:t>
            </a:r>
            <a:r>
              <a:rPr lang="de-AT" sz="1400" dirty="0">
                <a:solidFill>
                  <a:srgbClr val="032B6E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des/der Förderungsnehmenden bzw. eines Gesellschafters/einer Gesellschafterin oder eines Organs der Gesellschaft</a:t>
            </a:r>
          </a:p>
          <a:p>
            <a:pPr marL="555625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de-AT" sz="1400" dirty="0">
              <a:solidFill>
                <a:srgbClr val="032B6E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DE" sz="16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Schlussbestimmungen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e-DE" sz="1400" b="1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355600" algn="l"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Schriftformerfordernis</a:t>
            </a:r>
          </a:p>
          <a:p>
            <a:pPr marL="625475" indent="-355600" algn="l"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Gerichtsstand Wien</a:t>
            </a:r>
          </a:p>
          <a:p>
            <a:pPr marL="625475" indent="-355600" algn="l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Anlagen = Bestandteil der Vereinbarung (= des Vertrags)</a:t>
            </a:r>
          </a:p>
          <a:p>
            <a:pPr marL="625475" indent="-355600" algn="l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Förderungsmissbrauch hat strafrechtliche Konsequenzen!</a:t>
            </a:r>
          </a:p>
          <a:p>
            <a:pPr marL="625475" indent="-355600" algn="l"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Annahmefrist 2 Monate ab Zustellung des </a:t>
            </a:r>
            <a:r>
              <a:rPr lang="de-DE" sz="1400" dirty="0" err="1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Förderungsanbots</a:t>
            </a:r>
            <a:endParaRPr lang="de-DE" sz="1400" b="1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indent="-355600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de-AT" sz="1400" dirty="0">
              <a:solidFill>
                <a:srgbClr val="032B6E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AT" sz="14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endParaRPr lang="de-DE" sz="14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endParaRPr lang="de-DE" sz="14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endParaRPr lang="de-DE" sz="14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endParaRPr lang="de-AT" sz="1800" b="0" i="0" u="none" strike="noStrike" baseline="0" dirty="0">
              <a:solidFill>
                <a:srgbClr val="FF0000"/>
              </a:solidFill>
              <a:latin typeface="Helvetica" panose="020B0604020202020204" pitchFamily="34" charset="0"/>
            </a:endParaRPr>
          </a:p>
          <a:p>
            <a:endParaRPr lang="de-AT" sz="18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endParaRPr lang="de-AT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pPr algn="l"/>
            <a:endParaRPr lang="de-AT" sz="1800" dirty="0">
              <a:solidFill>
                <a:srgbClr val="032B6E"/>
              </a:solidFill>
              <a:latin typeface="Helvetica" panose="020B0604020202020204" pitchFamily="34" charset="0"/>
            </a:endParaRPr>
          </a:p>
          <a:p>
            <a:pPr algn="l"/>
            <a:endParaRPr lang="de-AT" dirty="0">
              <a:solidFill>
                <a:srgbClr val="003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56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E62A18A-7A2A-CCD8-CCB8-37B2BD81D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353" y="3030983"/>
            <a:ext cx="10562167" cy="1480369"/>
          </a:xfrm>
        </p:spPr>
        <p:txBody>
          <a:bodyPr/>
          <a:lstStyle/>
          <a:p>
            <a:r>
              <a:rPr lang="de-DE" sz="3600" dirty="0">
                <a:latin typeface="Arial Black" panose="020B0A04020102020204" pitchFamily="34" charset="0"/>
                <a:cs typeface="Arial" panose="020B0604020202020204" pitchFamily="34" charset="0"/>
              </a:rPr>
              <a:t>Abrechnung &amp; Auszahlung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4C5BB4-A4C1-78A7-C5D4-EF47BBDEF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57" y="485149"/>
            <a:ext cx="4038546" cy="13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02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932060" y="973507"/>
            <a:ext cx="10551581" cy="1005247"/>
          </a:xfrm>
        </p:spPr>
        <p:txBody>
          <a:bodyPr anchor="b"/>
          <a:lstStyle/>
          <a:p>
            <a:r>
              <a:rPr lang="de-DE" sz="28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Abrechnungs-Workflow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A5A84F88-D195-DB61-5E26-B5D42DF5FA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61158"/>
              </p:ext>
            </p:extLst>
          </p:nvPr>
        </p:nvGraphicFramePr>
        <p:xfrm>
          <a:off x="958851" y="2416629"/>
          <a:ext cx="4367291" cy="2130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DAF75711-F042-26DC-76E9-A1E7754A8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19771"/>
              </p:ext>
            </p:extLst>
          </p:nvPr>
        </p:nvGraphicFramePr>
        <p:xfrm>
          <a:off x="6324274" y="2416629"/>
          <a:ext cx="4818208" cy="2130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BF8C0A85-7FD1-705B-29EF-87C733650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8214"/>
              </p:ext>
            </p:extLst>
          </p:nvPr>
        </p:nvGraphicFramePr>
        <p:xfrm>
          <a:off x="958850" y="4369549"/>
          <a:ext cx="4367291" cy="2130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54683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E62A18A-7A2A-CCD8-CCB8-37B2BD81D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148" y="2688815"/>
            <a:ext cx="10562167" cy="1480369"/>
          </a:xfrm>
        </p:spPr>
        <p:txBody>
          <a:bodyPr/>
          <a:lstStyle/>
          <a:p>
            <a:r>
              <a:rPr lang="de-DE" sz="3600" dirty="0">
                <a:latin typeface="Arial Black" panose="020B0A04020102020204" pitchFamily="34" charset="0"/>
                <a:cs typeface="Arial" panose="020B0604020202020204" pitchFamily="34" charset="0"/>
              </a:rPr>
              <a:t>aws </a:t>
            </a:r>
            <a:r>
              <a:rPr lang="de-DE" sz="3600" dirty="0" err="1">
                <a:latin typeface="Arial Black" panose="020B0A04020102020204" pitchFamily="34" charset="0"/>
                <a:cs typeface="Arial" panose="020B0604020202020204" pitchFamily="34" charset="0"/>
              </a:rPr>
              <a:t>Sustainable</a:t>
            </a:r>
            <a:r>
              <a:rPr lang="de-DE" sz="3600" dirty="0">
                <a:latin typeface="Arial Black" panose="020B0A04020102020204" pitchFamily="34" charset="0"/>
                <a:cs typeface="Arial" panose="020B0604020202020204" pitchFamily="34" charset="0"/>
              </a:rPr>
              <a:t> Food Systems – </a:t>
            </a:r>
            <a:r>
              <a:rPr lang="de-DE" sz="3600" dirty="0" err="1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explore</a:t>
            </a:r>
            <a:endParaRPr lang="de-AT" dirty="0">
              <a:solidFill>
                <a:srgbClr val="00A5EF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4C5BB4-A4C1-78A7-C5D4-EF47BBDEF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57" y="485149"/>
            <a:ext cx="4038546" cy="13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01AE3CC-9276-969E-5BB0-00666D90D1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91"/>
          <a:stretch/>
        </p:blipFill>
        <p:spPr>
          <a:xfrm>
            <a:off x="5145291" y="2838310"/>
            <a:ext cx="6212742" cy="3828175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806452" y="920883"/>
            <a:ext cx="10551581" cy="1005247"/>
          </a:xfrm>
        </p:spPr>
        <p:txBody>
          <a:bodyPr anchor="b"/>
          <a:lstStyle/>
          <a:p>
            <a:r>
              <a:rPr lang="de-DE" sz="28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Abrechnungsnachweise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AC3473-7A78-47D9-85B7-115FF1243F03}"/>
              </a:ext>
            </a:extLst>
          </p:cNvPr>
          <p:cNvSpPr txBox="1"/>
          <p:nvPr/>
        </p:nvSpPr>
        <p:spPr>
          <a:xfrm>
            <a:off x="700906" y="2021623"/>
            <a:ext cx="10451483" cy="182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Vorlagen </a:t>
            </a:r>
            <a:r>
              <a:rPr lang="de-DE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auf der aws Webseite in den Downloads: </a:t>
            </a:r>
          </a:p>
          <a:p>
            <a:pPr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de-DE" sz="1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https://www.aws.at/aws-sustainable-food-systems-initiative/downloads/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Auszahlung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erfolgt üblicherweise</a:t>
            </a:r>
          </a:p>
          <a:p>
            <a:pPr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tabLst>
                <a:tab pos="263525" algn="l"/>
              </a:tabLst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de-DE" sz="14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 Tranchen zu je 50%</a:t>
            </a:r>
          </a:p>
          <a:p>
            <a:pPr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de-D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de-DE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7D17A08-E326-81E1-0AE7-6ECA6977CA0F}"/>
              </a:ext>
            </a:extLst>
          </p:cNvPr>
          <p:cNvCxnSpPr>
            <a:cxnSpLocks/>
          </p:cNvCxnSpPr>
          <p:nvPr/>
        </p:nvCxnSpPr>
        <p:spPr>
          <a:xfrm>
            <a:off x="5219639" y="6042583"/>
            <a:ext cx="1171734" cy="0"/>
          </a:xfrm>
          <a:prstGeom prst="straightConnector1">
            <a:avLst/>
          </a:prstGeom>
          <a:ln w="57150">
            <a:solidFill>
              <a:srgbClr val="00A5E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803963" y="876300"/>
            <a:ext cx="10551581" cy="1005247"/>
          </a:xfrm>
        </p:spPr>
        <p:txBody>
          <a:bodyPr anchor="b"/>
          <a:lstStyle/>
          <a:p>
            <a:r>
              <a:rPr lang="de-DE" sz="28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Abrechnungsnachweise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06A7DDD-75B5-31E9-CD23-26C28C22AC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694" r="10573"/>
          <a:stretch/>
        </p:blipFill>
        <p:spPr>
          <a:xfrm>
            <a:off x="5901179" y="1548862"/>
            <a:ext cx="5882327" cy="468144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58EDDC1-B62E-5BC2-A2D7-53392BFBABDA}"/>
              </a:ext>
            </a:extLst>
          </p:cNvPr>
          <p:cNvSpPr txBox="1"/>
          <p:nvPr/>
        </p:nvSpPr>
        <p:spPr>
          <a:xfrm>
            <a:off x="803963" y="1990079"/>
            <a:ext cx="7211504" cy="4702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14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Tranche </a:t>
            </a:r>
            <a:r>
              <a:rPr lang="de-DE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  <a:p>
            <a:pPr marL="631825" indent="-368300"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Nachweis des Vorhabenstarts</a:t>
            </a:r>
          </a:p>
          <a:p>
            <a:pPr marL="285750" indent="-22225"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631825" algn="l"/>
              </a:tabLst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	Nachweis über mind. 10% Eigenmittel der </a:t>
            </a:r>
          </a:p>
          <a:p>
            <a:pPr marL="285750"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tabLst>
                <a:tab pos="631825" algn="l"/>
              </a:tabLst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	Gesamtvorhabenkosten (Kopie des Kontoauszugs), </a:t>
            </a:r>
          </a:p>
          <a:p>
            <a:pPr marL="631825" indent="-346075"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	Konto muss dem/r Förderungswerbenden klar zuordenbar sein</a:t>
            </a:r>
          </a:p>
          <a:p>
            <a:pPr marL="631825" indent="-346075"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ggf. Auflagen lt. Vertrag</a:t>
            </a:r>
          </a:p>
          <a:p>
            <a:pPr marL="631825" indent="-346075"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1400" b="1" dirty="0">
                <a:solidFill>
                  <a:srgbClr val="032B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Zwischenbericht (wenn Vorhabenlaufzeit </a:t>
            </a:r>
            <a:r>
              <a:rPr lang="de-DE" sz="14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6 Monate) </a:t>
            </a:r>
            <a:r>
              <a:rPr lang="de-DE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  <a:p>
            <a:pPr marL="631825" indent="-361950"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unaufgefordert vorzulegen</a:t>
            </a:r>
          </a:p>
          <a:p>
            <a:pPr marL="631825" indent="-361950"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sz="14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Tranche </a:t>
            </a:r>
            <a:r>
              <a:rPr lang="de-DE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</a:p>
          <a:p>
            <a:pPr marL="631825" indent="-368300"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Kostennachweis</a:t>
            </a:r>
          </a:p>
          <a:p>
            <a:pPr marL="631825" indent="-365125"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Zeitaufzeichnung(en)</a:t>
            </a:r>
          </a:p>
          <a:p>
            <a:pPr marL="631825" indent="-365125"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Endbericht </a:t>
            </a:r>
          </a:p>
          <a:p>
            <a:pPr marL="631825" indent="-365125"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ggf. Auflagen lt. Vertrag</a:t>
            </a:r>
            <a:endParaRPr lang="de-DE" sz="1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368300" defTabSz="342900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Spätestens 3 Monate nach Abschluss des Vorhabens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ACC7348-32D2-EB24-DB6D-04773C4EF81F}"/>
              </a:ext>
            </a:extLst>
          </p:cNvPr>
          <p:cNvSpPr txBox="1"/>
          <p:nvPr/>
        </p:nvSpPr>
        <p:spPr>
          <a:xfrm>
            <a:off x="7782286" y="5309138"/>
            <a:ext cx="471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de-AT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9EF8CFE-6488-1AF0-A2DA-6134BB16A57A}"/>
              </a:ext>
            </a:extLst>
          </p:cNvPr>
          <p:cNvSpPr txBox="1"/>
          <p:nvPr/>
        </p:nvSpPr>
        <p:spPr>
          <a:xfrm>
            <a:off x="7428781" y="5580689"/>
            <a:ext cx="471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de-AT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37FAB25-D01E-235B-CABB-40B30CD4C053}"/>
              </a:ext>
            </a:extLst>
          </p:cNvPr>
          <p:cNvSpPr txBox="1"/>
          <p:nvPr/>
        </p:nvSpPr>
        <p:spPr>
          <a:xfrm>
            <a:off x="7429240" y="5835744"/>
            <a:ext cx="471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de-AT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0781A08-4921-C1EF-3C5B-ABAE1DFC5D63}"/>
              </a:ext>
            </a:extLst>
          </p:cNvPr>
          <p:cNvSpPr txBox="1"/>
          <p:nvPr/>
        </p:nvSpPr>
        <p:spPr>
          <a:xfrm>
            <a:off x="10134733" y="5303690"/>
            <a:ext cx="471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de-AT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D93EF8D-DA3E-5E33-34F2-D30CBD5BA709}"/>
              </a:ext>
            </a:extLst>
          </p:cNvPr>
          <p:cNvSpPr txBox="1"/>
          <p:nvPr/>
        </p:nvSpPr>
        <p:spPr>
          <a:xfrm>
            <a:off x="10134733" y="5583612"/>
            <a:ext cx="471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de-AT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33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D9707C2-9D83-8579-5AB3-1A90473DB9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477"/>
          <a:stretch/>
        </p:blipFill>
        <p:spPr>
          <a:xfrm>
            <a:off x="3804175" y="367805"/>
            <a:ext cx="4387718" cy="6347759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441044" y="367805"/>
            <a:ext cx="759163" cy="6122390"/>
          </a:xfrm>
        </p:spPr>
        <p:txBody>
          <a:bodyPr vert="vert270" anchor="t"/>
          <a:lstStyle/>
          <a:p>
            <a:pPr marL="457200" indent="-457200">
              <a:buAutoNum type="arabicPeriod"/>
            </a:pPr>
            <a:r>
              <a:rPr lang="de-DE" sz="20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Tranche: </a:t>
            </a:r>
          </a:p>
          <a:p>
            <a:r>
              <a:rPr lang="de-DE" sz="20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Nachweis des Vorhabenstarts</a:t>
            </a:r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9E6CA410-ED59-8890-CA74-CBC23D4736C4}"/>
              </a:ext>
            </a:extLst>
          </p:cNvPr>
          <p:cNvSpPr/>
          <p:nvPr/>
        </p:nvSpPr>
        <p:spPr>
          <a:xfrm>
            <a:off x="2428529" y="1300899"/>
            <a:ext cx="1163083" cy="578176"/>
          </a:xfrm>
          <a:prstGeom prst="wedgeRectCallout">
            <a:avLst>
              <a:gd name="adj1" fmla="val 91968"/>
              <a:gd name="adj2" fmla="val 160116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Vorhabenstart bestätigen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AF3F8A16-A143-B40D-3524-2C5BE994E4F4}"/>
              </a:ext>
            </a:extLst>
          </p:cNvPr>
          <p:cNvSpPr/>
          <p:nvPr/>
        </p:nvSpPr>
        <p:spPr>
          <a:xfrm>
            <a:off x="8301201" y="2679848"/>
            <a:ext cx="1370700" cy="505916"/>
          </a:xfrm>
          <a:prstGeom prst="wedgeRectCallout">
            <a:avLst>
              <a:gd name="adj1" fmla="val -283674"/>
              <a:gd name="adj2" fmla="val -49942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Produktnummer</a:t>
            </a:r>
            <a:r>
              <a:rPr lang="de-DE" dirty="0"/>
              <a:t> </a:t>
            </a:r>
          </a:p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lt. Förderungsanbot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452A5788-2F22-CF53-72B5-B67982EADB2B}"/>
              </a:ext>
            </a:extLst>
          </p:cNvPr>
          <p:cNvSpPr/>
          <p:nvPr/>
        </p:nvSpPr>
        <p:spPr>
          <a:xfrm>
            <a:off x="1540410" y="2773900"/>
            <a:ext cx="1909387" cy="650449"/>
          </a:xfrm>
          <a:prstGeom prst="wedgeRectCallout">
            <a:avLst>
              <a:gd name="adj1" fmla="val 82625"/>
              <a:gd name="adj2" fmla="val -8467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Nachweis der Ausfinanzierung bestätigen</a:t>
            </a:r>
          </a:p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(Kontoauszug beilegen!)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39253BE1-CB89-2F9D-D3FA-AAB6551847A0}"/>
              </a:ext>
            </a:extLst>
          </p:cNvPr>
          <p:cNvSpPr/>
          <p:nvPr/>
        </p:nvSpPr>
        <p:spPr>
          <a:xfrm>
            <a:off x="1774496" y="3736158"/>
            <a:ext cx="1113950" cy="650449"/>
          </a:xfrm>
          <a:prstGeom prst="wedgeRectCallout">
            <a:avLst>
              <a:gd name="adj1" fmla="val 147404"/>
              <a:gd name="adj2" fmla="val -5242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Infos zu Änderungen angeben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prechblase: rechteckig 14">
            <a:extLst>
              <a:ext uri="{FF2B5EF4-FFF2-40B4-BE49-F238E27FC236}">
                <a16:creationId xmlns:a16="http://schemas.microsoft.com/office/drawing/2014/main" id="{BF5CDDD3-3FFA-97B1-22CA-AC7F4B8277DE}"/>
              </a:ext>
            </a:extLst>
          </p:cNvPr>
          <p:cNvSpPr/>
          <p:nvPr/>
        </p:nvSpPr>
        <p:spPr>
          <a:xfrm>
            <a:off x="7864872" y="4337887"/>
            <a:ext cx="810705" cy="271806"/>
          </a:xfrm>
          <a:prstGeom prst="wedgeRectCallout">
            <a:avLst>
              <a:gd name="adj1" fmla="val -232338"/>
              <a:gd name="adj2" fmla="val 106450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prechblase: rechteckig 15">
            <a:extLst>
              <a:ext uri="{FF2B5EF4-FFF2-40B4-BE49-F238E27FC236}">
                <a16:creationId xmlns:a16="http://schemas.microsoft.com/office/drawing/2014/main" id="{A17B92CA-4DF8-3B45-F59C-7E257F637CF6}"/>
              </a:ext>
            </a:extLst>
          </p:cNvPr>
          <p:cNvSpPr/>
          <p:nvPr/>
        </p:nvSpPr>
        <p:spPr>
          <a:xfrm>
            <a:off x="6918606" y="4226348"/>
            <a:ext cx="556850" cy="320518"/>
          </a:xfrm>
          <a:prstGeom prst="wedgeRectCallout">
            <a:avLst>
              <a:gd name="adj1" fmla="val -240274"/>
              <a:gd name="adj2" fmla="val 117699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IBAN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prechblase: rechteckig 16">
            <a:extLst>
              <a:ext uri="{FF2B5EF4-FFF2-40B4-BE49-F238E27FC236}">
                <a16:creationId xmlns:a16="http://schemas.microsoft.com/office/drawing/2014/main" id="{7D1816C7-D253-195E-9E9C-157CDF15AF37}"/>
              </a:ext>
            </a:extLst>
          </p:cNvPr>
          <p:cNvSpPr/>
          <p:nvPr/>
        </p:nvSpPr>
        <p:spPr>
          <a:xfrm>
            <a:off x="8036225" y="4860293"/>
            <a:ext cx="1020092" cy="260292"/>
          </a:xfrm>
          <a:prstGeom prst="wedgeRectCallout">
            <a:avLst>
              <a:gd name="adj1" fmla="val -158022"/>
              <a:gd name="adj2" fmla="val -41795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Konto ltd. auf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rechblase: rechteckig 18">
            <a:extLst>
              <a:ext uri="{FF2B5EF4-FFF2-40B4-BE49-F238E27FC236}">
                <a16:creationId xmlns:a16="http://schemas.microsoft.com/office/drawing/2014/main" id="{99317CF6-9CBE-281D-22CF-41926FD6E492}"/>
              </a:ext>
            </a:extLst>
          </p:cNvPr>
          <p:cNvSpPr/>
          <p:nvPr/>
        </p:nvSpPr>
        <p:spPr>
          <a:xfrm>
            <a:off x="6433662" y="5606165"/>
            <a:ext cx="1292600" cy="510892"/>
          </a:xfrm>
          <a:prstGeom prst="wedgeRectCallout">
            <a:avLst>
              <a:gd name="adj1" fmla="val -80735"/>
              <a:gd name="adj2" fmla="val -2496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Förderwerbende/r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id="{3C928688-D57F-1077-FCA3-8600F383B1B8}"/>
              </a:ext>
            </a:extLst>
          </p:cNvPr>
          <p:cNvSpPr/>
          <p:nvPr/>
        </p:nvSpPr>
        <p:spPr>
          <a:xfrm>
            <a:off x="6433662" y="5120586"/>
            <a:ext cx="888709" cy="371636"/>
          </a:xfrm>
          <a:prstGeom prst="wedgeRectCallout">
            <a:avLst>
              <a:gd name="adj1" fmla="val -92375"/>
              <a:gd name="adj2" fmla="val 23553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Ort, Datum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id="{7A25233C-4BE8-D530-A060-1712CF241B5C}"/>
              </a:ext>
            </a:extLst>
          </p:cNvPr>
          <p:cNvSpPr/>
          <p:nvPr/>
        </p:nvSpPr>
        <p:spPr>
          <a:xfrm>
            <a:off x="6433661" y="6230062"/>
            <a:ext cx="1758232" cy="418370"/>
          </a:xfrm>
          <a:prstGeom prst="wedgeRectCallout">
            <a:avLst>
              <a:gd name="adj1" fmla="val -74851"/>
              <a:gd name="adj2" fmla="val -12101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Firmenmäßige Fertigung bzw. Unterschrift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9F7CF480-F1F9-1169-BACC-3AF7FD90A1E9}"/>
              </a:ext>
            </a:extLst>
          </p:cNvPr>
          <p:cNvSpPr/>
          <p:nvPr/>
        </p:nvSpPr>
        <p:spPr>
          <a:xfrm>
            <a:off x="7803138" y="1879074"/>
            <a:ext cx="1387996" cy="505916"/>
          </a:xfrm>
          <a:prstGeom prst="wedgeRectCallout">
            <a:avLst>
              <a:gd name="adj1" fmla="val -121711"/>
              <a:gd name="adj2" fmla="val 59976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Titel des Vorhabens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lt. Förderungsanbot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2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9AEE731-48D1-A221-3802-3BC4DD273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620" y="523507"/>
            <a:ext cx="5100759" cy="4869282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426870" y="339365"/>
            <a:ext cx="759163" cy="6150830"/>
          </a:xfrm>
        </p:spPr>
        <p:txBody>
          <a:bodyPr vert="vert270" anchor="t"/>
          <a:lstStyle/>
          <a:p>
            <a:r>
              <a:rPr lang="de-DE" sz="20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Zwischenbericht: </a:t>
            </a:r>
          </a:p>
          <a:p>
            <a:r>
              <a:rPr lang="de-DE" sz="20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Vorhabelaufzeit &gt; 6 Monate</a:t>
            </a:r>
          </a:p>
        </p:txBody>
      </p:sp>
      <p:sp>
        <p:nvSpPr>
          <p:cNvPr id="15" name="Sprechblase: rechteckig 14">
            <a:extLst>
              <a:ext uri="{FF2B5EF4-FFF2-40B4-BE49-F238E27FC236}">
                <a16:creationId xmlns:a16="http://schemas.microsoft.com/office/drawing/2014/main" id="{BF5CDDD3-3FFA-97B1-22CA-AC7F4B8277DE}"/>
              </a:ext>
            </a:extLst>
          </p:cNvPr>
          <p:cNvSpPr/>
          <p:nvPr/>
        </p:nvSpPr>
        <p:spPr>
          <a:xfrm>
            <a:off x="2063471" y="4150451"/>
            <a:ext cx="1450417" cy="371635"/>
          </a:xfrm>
          <a:prstGeom prst="wedgeRectCallout">
            <a:avLst>
              <a:gd name="adj1" fmla="val 75732"/>
              <a:gd name="adj2" fmla="val -178727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Abweichungen </a:t>
            </a:r>
          </a:p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zur Zielsetzung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AF3F8A16-A143-B40D-3524-2C5BE994E4F4}"/>
              </a:ext>
            </a:extLst>
          </p:cNvPr>
          <p:cNvSpPr/>
          <p:nvPr/>
        </p:nvSpPr>
        <p:spPr>
          <a:xfrm>
            <a:off x="8992364" y="1480395"/>
            <a:ext cx="1292600" cy="505916"/>
          </a:xfrm>
          <a:prstGeom prst="wedgeRectCallout">
            <a:avLst>
              <a:gd name="adj1" fmla="val -342357"/>
              <a:gd name="adj2" fmla="val 104466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Produktnummer</a:t>
            </a:r>
            <a:r>
              <a:rPr lang="de-DE" dirty="0"/>
              <a:t> </a:t>
            </a:r>
          </a:p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lt. Förderungsanbot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prechblase: rechteckig 15">
            <a:extLst>
              <a:ext uri="{FF2B5EF4-FFF2-40B4-BE49-F238E27FC236}">
                <a16:creationId xmlns:a16="http://schemas.microsoft.com/office/drawing/2014/main" id="{A17B92CA-4DF8-3B45-F59C-7E257F637CF6}"/>
              </a:ext>
            </a:extLst>
          </p:cNvPr>
          <p:cNvSpPr/>
          <p:nvPr/>
        </p:nvSpPr>
        <p:spPr>
          <a:xfrm>
            <a:off x="1636613" y="2699700"/>
            <a:ext cx="1941825" cy="320518"/>
          </a:xfrm>
          <a:prstGeom prst="wedgeRectCallout">
            <a:avLst>
              <a:gd name="adj1" fmla="val 65279"/>
              <a:gd name="adj2" fmla="val 91227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Kurzbeschreibung inkl.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ursprgl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. Zielsetzung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rechblase: rechteckig 18">
            <a:extLst>
              <a:ext uri="{FF2B5EF4-FFF2-40B4-BE49-F238E27FC236}">
                <a16:creationId xmlns:a16="http://schemas.microsoft.com/office/drawing/2014/main" id="{99317CF6-9CBE-281D-22CF-41926FD6E492}"/>
              </a:ext>
            </a:extLst>
          </p:cNvPr>
          <p:cNvSpPr/>
          <p:nvPr/>
        </p:nvSpPr>
        <p:spPr>
          <a:xfrm>
            <a:off x="6095999" y="4738339"/>
            <a:ext cx="1292600" cy="510892"/>
          </a:xfrm>
          <a:prstGeom prst="wedgeRectCallout">
            <a:avLst>
              <a:gd name="adj1" fmla="val -187211"/>
              <a:gd name="adj2" fmla="val 4885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zur Homepage falls vorhanden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id="{3C928688-D57F-1077-FCA3-8600F383B1B8}"/>
              </a:ext>
            </a:extLst>
          </p:cNvPr>
          <p:cNvSpPr/>
          <p:nvPr/>
        </p:nvSpPr>
        <p:spPr>
          <a:xfrm>
            <a:off x="7520527" y="4150450"/>
            <a:ext cx="888709" cy="371636"/>
          </a:xfrm>
          <a:prstGeom prst="wedgeRectCallout">
            <a:avLst>
              <a:gd name="adj1" fmla="val -414837"/>
              <a:gd name="adj2" fmla="val 10870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Ausblick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9F7CF480-F1F9-1169-BACC-3AF7FD90A1E9}"/>
              </a:ext>
            </a:extLst>
          </p:cNvPr>
          <p:cNvSpPr/>
          <p:nvPr/>
        </p:nvSpPr>
        <p:spPr>
          <a:xfrm>
            <a:off x="8992364" y="2621240"/>
            <a:ext cx="1387996" cy="505916"/>
          </a:xfrm>
          <a:prstGeom prst="wedgeRectCallout">
            <a:avLst>
              <a:gd name="adj1" fmla="val -312557"/>
              <a:gd name="adj2" fmla="val -61140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Titel des Vorhabens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lt. Förderungsanbot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8239B865-A132-762E-A66F-D50CAD0ECC46}"/>
              </a:ext>
            </a:extLst>
          </p:cNvPr>
          <p:cNvSpPr/>
          <p:nvPr/>
        </p:nvSpPr>
        <p:spPr>
          <a:xfrm>
            <a:off x="8999454" y="2075463"/>
            <a:ext cx="1672800" cy="505916"/>
          </a:xfrm>
          <a:prstGeom prst="wedgeRectCallout">
            <a:avLst>
              <a:gd name="adj1" fmla="val -267344"/>
              <a:gd name="adj2" fmla="val 13393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Förderungsnehmende/r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lt. Förderungsanbot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8E7C3240-92ED-0DFE-2FE2-2B4AE9D84785}"/>
              </a:ext>
            </a:extLst>
          </p:cNvPr>
          <p:cNvSpPr/>
          <p:nvPr/>
        </p:nvSpPr>
        <p:spPr>
          <a:xfrm>
            <a:off x="1636613" y="3362319"/>
            <a:ext cx="1909007" cy="505916"/>
          </a:xfrm>
          <a:prstGeom prst="wedgeRectCallout">
            <a:avLst>
              <a:gd name="adj1" fmla="val 68689"/>
              <a:gd name="adj2" fmla="val -42507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Kurzbeschreibung / Status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lt. Förderungsanbot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B6C884F-B2A4-E4C5-6D3A-1B9D5CB703AC}"/>
              </a:ext>
            </a:extLst>
          </p:cNvPr>
          <p:cNvSpPr txBox="1"/>
          <p:nvPr/>
        </p:nvSpPr>
        <p:spPr>
          <a:xfrm>
            <a:off x="7713911" y="5163240"/>
            <a:ext cx="3849506" cy="116615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Aussagekräftige &amp; ausführliche Beantwortung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zu programmspezifischen Fragenstellungen</a:t>
            </a:r>
          </a:p>
          <a:p>
            <a:pPr>
              <a:lnSpc>
                <a:spcPct val="150000"/>
              </a:lnSpc>
            </a:pP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ggf. Auflagen </a:t>
            </a: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(lt. Vertrag) nachweisen</a:t>
            </a:r>
          </a:p>
          <a:p>
            <a:pPr>
              <a:lnSpc>
                <a:spcPct val="150000"/>
              </a:lnSpc>
            </a:pP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Ort, Datum, Unterschrift Förderungswerbende*r</a:t>
            </a:r>
            <a:endParaRPr lang="de-AT" sz="1200" b="1" dirty="0">
              <a:solidFill>
                <a:srgbClr val="00A5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9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6" grpId="0" animBg="1"/>
      <p:bldP spid="19" grpId="0" animBg="1"/>
      <p:bldP spid="20" grpId="0" animBg="1"/>
      <p:bldP spid="11" grpId="0" animBg="1"/>
      <p:bldP spid="10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3C90F6C-5C46-C359-CD00-D7DA933D9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491" y="367805"/>
            <a:ext cx="5268359" cy="6150831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485444" y="353585"/>
            <a:ext cx="759163" cy="6150830"/>
          </a:xfrm>
        </p:spPr>
        <p:txBody>
          <a:bodyPr vert="vert270" anchor="t"/>
          <a:lstStyle/>
          <a:p>
            <a:r>
              <a:rPr lang="de-DE" sz="20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Tranche: </a:t>
            </a:r>
            <a:r>
              <a:rPr lang="de-DE" sz="20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Endbericht</a:t>
            </a:r>
          </a:p>
        </p:txBody>
      </p:sp>
      <p:sp>
        <p:nvSpPr>
          <p:cNvPr id="15" name="Sprechblase: rechteckig 14">
            <a:extLst>
              <a:ext uri="{FF2B5EF4-FFF2-40B4-BE49-F238E27FC236}">
                <a16:creationId xmlns:a16="http://schemas.microsoft.com/office/drawing/2014/main" id="{BF5CDDD3-3FFA-97B1-22CA-AC7F4B8277DE}"/>
              </a:ext>
            </a:extLst>
          </p:cNvPr>
          <p:cNvSpPr/>
          <p:nvPr/>
        </p:nvSpPr>
        <p:spPr>
          <a:xfrm>
            <a:off x="1593473" y="3896738"/>
            <a:ext cx="1450417" cy="371635"/>
          </a:xfrm>
          <a:prstGeom prst="wedgeRectCallout">
            <a:avLst>
              <a:gd name="adj1" fmla="val 78981"/>
              <a:gd name="adj2" fmla="val -209166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Abweichungen </a:t>
            </a:r>
          </a:p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zur Zielsetzung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AF3F8A16-A143-B40D-3524-2C5BE994E4F4}"/>
              </a:ext>
            </a:extLst>
          </p:cNvPr>
          <p:cNvSpPr/>
          <p:nvPr/>
        </p:nvSpPr>
        <p:spPr>
          <a:xfrm>
            <a:off x="8715763" y="1386321"/>
            <a:ext cx="1292600" cy="505916"/>
          </a:xfrm>
          <a:prstGeom prst="wedgeRectCallout">
            <a:avLst>
              <a:gd name="adj1" fmla="val -327042"/>
              <a:gd name="adj2" fmla="val -31556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Produktnummer</a:t>
            </a:r>
            <a:r>
              <a:rPr lang="de-DE" dirty="0"/>
              <a:t> </a:t>
            </a:r>
          </a:p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lt. Förderungsanbot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prechblase: rechteckig 15">
            <a:extLst>
              <a:ext uri="{FF2B5EF4-FFF2-40B4-BE49-F238E27FC236}">
                <a16:creationId xmlns:a16="http://schemas.microsoft.com/office/drawing/2014/main" id="{A17B92CA-4DF8-3B45-F59C-7E257F637CF6}"/>
              </a:ext>
            </a:extLst>
          </p:cNvPr>
          <p:cNvSpPr/>
          <p:nvPr/>
        </p:nvSpPr>
        <p:spPr>
          <a:xfrm>
            <a:off x="1186033" y="2366907"/>
            <a:ext cx="1941825" cy="320518"/>
          </a:xfrm>
          <a:prstGeom prst="wedgeRectCallout">
            <a:avLst>
              <a:gd name="adj1" fmla="val 65279"/>
              <a:gd name="adj2" fmla="val 47110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Kurzbeschreibung inkl. </a:t>
            </a:r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ursprgl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. Zielsetzung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rechblase: rechteckig 18">
            <a:extLst>
              <a:ext uri="{FF2B5EF4-FFF2-40B4-BE49-F238E27FC236}">
                <a16:creationId xmlns:a16="http://schemas.microsoft.com/office/drawing/2014/main" id="{99317CF6-9CBE-281D-22CF-41926FD6E492}"/>
              </a:ext>
            </a:extLst>
          </p:cNvPr>
          <p:cNvSpPr/>
          <p:nvPr/>
        </p:nvSpPr>
        <p:spPr>
          <a:xfrm>
            <a:off x="1762489" y="4503704"/>
            <a:ext cx="1292600" cy="510892"/>
          </a:xfrm>
          <a:prstGeom prst="wedgeRectCallout">
            <a:avLst>
              <a:gd name="adj1" fmla="val 78250"/>
              <a:gd name="adj2" fmla="val -54160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urzportrait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id="{3C928688-D57F-1077-FCA3-8600F383B1B8}"/>
              </a:ext>
            </a:extLst>
          </p:cNvPr>
          <p:cNvSpPr/>
          <p:nvPr/>
        </p:nvSpPr>
        <p:spPr>
          <a:xfrm>
            <a:off x="8715763" y="3503055"/>
            <a:ext cx="888709" cy="371636"/>
          </a:xfrm>
          <a:prstGeom prst="wedgeRectCallout">
            <a:avLst>
              <a:gd name="adj1" fmla="val -414837"/>
              <a:gd name="adj2" fmla="val 10870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Ausblick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9F7CF480-F1F9-1169-BACC-3AF7FD90A1E9}"/>
              </a:ext>
            </a:extLst>
          </p:cNvPr>
          <p:cNvSpPr/>
          <p:nvPr/>
        </p:nvSpPr>
        <p:spPr>
          <a:xfrm>
            <a:off x="8715763" y="2527166"/>
            <a:ext cx="1387996" cy="505916"/>
          </a:xfrm>
          <a:prstGeom prst="wedgeRectCallout">
            <a:avLst>
              <a:gd name="adj1" fmla="val -310519"/>
              <a:gd name="adj2" fmla="val -156169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Titel des Vorhabens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lt. Förderungsanbot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8239B865-A132-762E-A66F-D50CAD0ECC46}"/>
              </a:ext>
            </a:extLst>
          </p:cNvPr>
          <p:cNvSpPr/>
          <p:nvPr/>
        </p:nvSpPr>
        <p:spPr>
          <a:xfrm>
            <a:off x="8715763" y="1958477"/>
            <a:ext cx="1672800" cy="505916"/>
          </a:xfrm>
          <a:prstGeom prst="wedgeRectCallout">
            <a:avLst>
              <a:gd name="adj1" fmla="val -266217"/>
              <a:gd name="adj2" fmla="val -109586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Förderungsnehmende/r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lt. Förderungsanbot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8E7C3240-92ED-0DFE-2FE2-2B4AE9D84785}"/>
              </a:ext>
            </a:extLst>
          </p:cNvPr>
          <p:cNvSpPr/>
          <p:nvPr/>
        </p:nvSpPr>
        <p:spPr>
          <a:xfrm>
            <a:off x="1186033" y="3033082"/>
            <a:ext cx="1909007" cy="505916"/>
          </a:xfrm>
          <a:prstGeom prst="wedgeRectCallout">
            <a:avLst>
              <a:gd name="adj1" fmla="val 68195"/>
              <a:gd name="adj2" fmla="val -57413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Darstellung Zielerreichung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B6C884F-B2A4-E4C5-6D3A-1B9D5CB703AC}"/>
              </a:ext>
            </a:extLst>
          </p:cNvPr>
          <p:cNvSpPr txBox="1"/>
          <p:nvPr/>
        </p:nvSpPr>
        <p:spPr>
          <a:xfrm>
            <a:off x="7762298" y="5167582"/>
            <a:ext cx="3823244" cy="116615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Aussagekräftige &amp; ausführliche Beantwortung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zu programmspezifischen Fragenstellungen</a:t>
            </a:r>
          </a:p>
          <a:p>
            <a:pPr>
              <a:lnSpc>
                <a:spcPct val="150000"/>
              </a:lnSpc>
            </a:pP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ggf. Auflagen </a:t>
            </a: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(lt. Vertrag) nachweisen</a:t>
            </a:r>
          </a:p>
          <a:p>
            <a:pPr>
              <a:lnSpc>
                <a:spcPct val="150000"/>
              </a:lnSpc>
            </a:pP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Ort, Datum, Unterschrift Förderungswerbende*r</a:t>
            </a:r>
            <a:endParaRPr lang="de-AT" sz="1200" b="1" dirty="0">
              <a:solidFill>
                <a:srgbClr val="00A5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432D98FA-98EF-7CFD-1D78-1C9529107D3F}"/>
              </a:ext>
            </a:extLst>
          </p:cNvPr>
          <p:cNvSpPr/>
          <p:nvPr/>
        </p:nvSpPr>
        <p:spPr>
          <a:xfrm>
            <a:off x="1707044" y="5907684"/>
            <a:ext cx="1387996" cy="510892"/>
          </a:xfrm>
          <a:prstGeom prst="wedgeRectCallout">
            <a:avLst>
              <a:gd name="adj1" fmla="val 74791"/>
              <a:gd name="adj2" fmla="val -39399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Link zur Homepage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6" grpId="0" animBg="1"/>
      <p:bldP spid="19" grpId="0" animBg="1"/>
      <p:bldP spid="20" grpId="0" animBg="1"/>
      <p:bldP spid="11" grpId="0" animBg="1"/>
      <p:bldP spid="10" grpId="0" animBg="1"/>
      <p:bldP spid="13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820CF629-544C-928B-0DA9-A3DE37D28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816" y="360734"/>
            <a:ext cx="5428108" cy="6150831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414453" y="391530"/>
            <a:ext cx="759163" cy="6150830"/>
          </a:xfrm>
        </p:spPr>
        <p:txBody>
          <a:bodyPr vert="vert270" anchor="t"/>
          <a:lstStyle/>
          <a:p>
            <a:r>
              <a:rPr lang="de-DE" sz="20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Tranche: </a:t>
            </a:r>
          </a:p>
          <a:p>
            <a:r>
              <a:rPr lang="de-DE" sz="20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Kostennachweis – „Angaben“</a:t>
            </a:r>
          </a:p>
        </p:txBody>
      </p:sp>
      <p:sp>
        <p:nvSpPr>
          <p:cNvPr id="15" name="Sprechblase: rechteckig 14">
            <a:extLst>
              <a:ext uri="{FF2B5EF4-FFF2-40B4-BE49-F238E27FC236}">
                <a16:creationId xmlns:a16="http://schemas.microsoft.com/office/drawing/2014/main" id="{BF5CDDD3-3FFA-97B1-22CA-AC7F4B8277DE}"/>
              </a:ext>
            </a:extLst>
          </p:cNvPr>
          <p:cNvSpPr/>
          <p:nvPr/>
        </p:nvSpPr>
        <p:spPr>
          <a:xfrm>
            <a:off x="1252459" y="2428676"/>
            <a:ext cx="1909007" cy="421683"/>
          </a:xfrm>
          <a:prstGeom prst="wedgeRectCallout">
            <a:avLst>
              <a:gd name="adj1" fmla="val 79755"/>
              <a:gd name="adj2" fmla="val -18672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Anzahl der abzurechnenden Tranche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AF3F8A16-A143-B40D-3524-2C5BE994E4F4}"/>
              </a:ext>
            </a:extLst>
          </p:cNvPr>
          <p:cNvSpPr/>
          <p:nvPr/>
        </p:nvSpPr>
        <p:spPr>
          <a:xfrm>
            <a:off x="8715763" y="1074656"/>
            <a:ext cx="2278428" cy="817581"/>
          </a:xfrm>
          <a:prstGeom prst="wedgeRectCallout">
            <a:avLst>
              <a:gd name="adj1" fmla="val -90649"/>
              <a:gd name="adj2" fmla="val 15502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Produktnummer inkl. KÜRZEL!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z.B.: P1234567-FEX01</a:t>
            </a:r>
            <a:r>
              <a:rPr lang="de-DE" dirty="0"/>
              <a:t> </a:t>
            </a:r>
          </a:p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lt. Förderungsanbot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rechblase: rechteckig 18">
            <a:extLst>
              <a:ext uri="{FF2B5EF4-FFF2-40B4-BE49-F238E27FC236}">
                <a16:creationId xmlns:a16="http://schemas.microsoft.com/office/drawing/2014/main" id="{99317CF6-9CBE-281D-22CF-41926FD6E492}"/>
              </a:ext>
            </a:extLst>
          </p:cNvPr>
          <p:cNvSpPr/>
          <p:nvPr/>
        </p:nvSpPr>
        <p:spPr>
          <a:xfrm>
            <a:off x="9017342" y="4444416"/>
            <a:ext cx="2431814" cy="614567"/>
          </a:xfrm>
          <a:prstGeom prst="wedgeRectCallout">
            <a:avLst>
              <a:gd name="adj1" fmla="val -76357"/>
              <a:gd name="adj2" fmla="val -6361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Ansprechperson des Vorhabens und Kontaktdaten für Rückfragen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8239B865-A132-762E-A66F-D50CAD0ECC46}"/>
              </a:ext>
            </a:extLst>
          </p:cNvPr>
          <p:cNvSpPr/>
          <p:nvPr/>
        </p:nvSpPr>
        <p:spPr>
          <a:xfrm>
            <a:off x="8715763" y="1958477"/>
            <a:ext cx="2278428" cy="505916"/>
          </a:xfrm>
          <a:prstGeom prst="wedgeRectCallout">
            <a:avLst>
              <a:gd name="adj1" fmla="val -78954"/>
              <a:gd name="adj2" fmla="val -67254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Bestätigung der Kenntnisnahme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8E7C3240-92ED-0DFE-2FE2-2B4AE9D84785}"/>
              </a:ext>
            </a:extLst>
          </p:cNvPr>
          <p:cNvSpPr/>
          <p:nvPr/>
        </p:nvSpPr>
        <p:spPr>
          <a:xfrm>
            <a:off x="1252459" y="1636344"/>
            <a:ext cx="1909007" cy="310341"/>
          </a:xfrm>
          <a:prstGeom prst="wedgeRectCallout">
            <a:avLst>
              <a:gd name="adj1" fmla="val 132060"/>
              <a:gd name="adj2" fmla="val 129417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Firmenwortlaut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432D98FA-98EF-7CFD-1D78-1C9529107D3F}"/>
              </a:ext>
            </a:extLst>
          </p:cNvPr>
          <p:cNvSpPr/>
          <p:nvPr/>
        </p:nvSpPr>
        <p:spPr>
          <a:xfrm>
            <a:off x="1864138" y="6177011"/>
            <a:ext cx="1387996" cy="510892"/>
          </a:xfrm>
          <a:prstGeom prst="wedgeRectCallout">
            <a:avLst>
              <a:gd name="adj1" fmla="val 98999"/>
              <a:gd name="adj2" fmla="val -16352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Anleitung zum Dokument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AEE5677-B5BC-81B5-DABB-C488C2EAF6D9}"/>
              </a:ext>
            </a:extLst>
          </p:cNvPr>
          <p:cNvSpPr txBox="1"/>
          <p:nvPr/>
        </p:nvSpPr>
        <p:spPr>
          <a:xfrm>
            <a:off x="10939541" y="1507516"/>
            <a:ext cx="60944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de-AT" sz="4400" dirty="0">
              <a:solidFill>
                <a:srgbClr val="00A5EF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1AE5A59-4661-81D7-F83A-EAD17AD689A5}"/>
              </a:ext>
            </a:extLst>
          </p:cNvPr>
          <p:cNvSpPr txBox="1"/>
          <p:nvPr/>
        </p:nvSpPr>
        <p:spPr>
          <a:xfrm>
            <a:off x="11191111" y="595211"/>
            <a:ext cx="704488" cy="270294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marL="171450" indent="-1714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Notwendige Angabe </a:t>
            </a:r>
          </a:p>
          <a:p>
            <a:pPr algn="ctr">
              <a:lnSpc>
                <a:spcPct val="150000"/>
              </a:lnSpc>
            </a:pP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korrekte Anzeige + Bearbeitung</a:t>
            </a:r>
            <a:endParaRPr lang="de-AT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prechblase: rechteckig 23">
            <a:extLst>
              <a:ext uri="{FF2B5EF4-FFF2-40B4-BE49-F238E27FC236}">
                <a16:creationId xmlns:a16="http://schemas.microsoft.com/office/drawing/2014/main" id="{5A368A01-E92E-7116-6916-23DA2ADD92AC}"/>
              </a:ext>
            </a:extLst>
          </p:cNvPr>
          <p:cNvSpPr/>
          <p:nvPr/>
        </p:nvSpPr>
        <p:spPr>
          <a:xfrm>
            <a:off x="1252459" y="2021065"/>
            <a:ext cx="1909007" cy="333231"/>
          </a:xfrm>
          <a:prstGeom prst="wedgeRectCallout">
            <a:avLst>
              <a:gd name="adj1" fmla="val 83163"/>
              <a:gd name="adj2" fmla="val 59247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Abrechnungsdatum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prechblase: rechteckig 24">
            <a:extLst>
              <a:ext uri="{FF2B5EF4-FFF2-40B4-BE49-F238E27FC236}">
                <a16:creationId xmlns:a16="http://schemas.microsoft.com/office/drawing/2014/main" id="{8949F730-FF9C-B903-DD56-C68F8B33118E}"/>
              </a:ext>
            </a:extLst>
          </p:cNvPr>
          <p:cNvSpPr/>
          <p:nvPr/>
        </p:nvSpPr>
        <p:spPr>
          <a:xfrm>
            <a:off x="9125338" y="2565613"/>
            <a:ext cx="1868853" cy="505916"/>
          </a:xfrm>
          <a:prstGeom prst="wedgeRectCallout">
            <a:avLst>
              <a:gd name="adj1" fmla="val -97377"/>
              <a:gd name="adj2" fmla="val -10772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Endabrechnung JA/NEIN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prechblase: rechteckig 25">
            <a:extLst>
              <a:ext uri="{FF2B5EF4-FFF2-40B4-BE49-F238E27FC236}">
                <a16:creationId xmlns:a16="http://schemas.microsoft.com/office/drawing/2014/main" id="{6AF9DADD-7C9C-BADB-3ADC-85D6E6AF9A6D}"/>
              </a:ext>
            </a:extLst>
          </p:cNvPr>
          <p:cNvSpPr/>
          <p:nvPr/>
        </p:nvSpPr>
        <p:spPr>
          <a:xfrm>
            <a:off x="1242246" y="2930580"/>
            <a:ext cx="1919220" cy="510892"/>
          </a:xfrm>
          <a:prstGeom prst="wedgeRectCallout">
            <a:avLst>
              <a:gd name="adj1" fmla="val 144026"/>
              <a:gd name="adj2" fmla="val 3637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Angaben zu weiteren Förderungen 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prechblase: rechteckig 26">
            <a:extLst>
              <a:ext uri="{FF2B5EF4-FFF2-40B4-BE49-F238E27FC236}">
                <a16:creationId xmlns:a16="http://schemas.microsoft.com/office/drawing/2014/main" id="{9F2D74DC-E6AE-460B-1ECC-3BA36FA15B80}"/>
              </a:ext>
            </a:extLst>
          </p:cNvPr>
          <p:cNvSpPr/>
          <p:nvPr/>
        </p:nvSpPr>
        <p:spPr>
          <a:xfrm>
            <a:off x="5323824" y="5842380"/>
            <a:ext cx="1519776" cy="334631"/>
          </a:xfrm>
          <a:prstGeom prst="wedgeRectCallout">
            <a:avLst>
              <a:gd name="adj1" fmla="val 2255"/>
              <a:gd name="adj2" fmla="val 76540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Summenblatt </a:t>
            </a:r>
          </a:p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(= SOLL/IST-Vergleich)</a:t>
            </a:r>
            <a:endParaRPr lang="de-AT" sz="10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prechblase: rechteckig 27">
            <a:extLst>
              <a:ext uri="{FF2B5EF4-FFF2-40B4-BE49-F238E27FC236}">
                <a16:creationId xmlns:a16="http://schemas.microsoft.com/office/drawing/2014/main" id="{D38FB070-7F88-0D2D-ADD1-E60133D0D10B}"/>
              </a:ext>
            </a:extLst>
          </p:cNvPr>
          <p:cNvSpPr/>
          <p:nvPr/>
        </p:nvSpPr>
        <p:spPr>
          <a:xfrm>
            <a:off x="8021765" y="5666119"/>
            <a:ext cx="995577" cy="334631"/>
          </a:xfrm>
          <a:prstGeom prst="wedgeRectCallout">
            <a:avLst>
              <a:gd name="adj1" fmla="val -169036"/>
              <a:gd name="adj2" fmla="val 121727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Rechnungen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prechblase: rechteckig 28">
            <a:extLst>
              <a:ext uri="{FF2B5EF4-FFF2-40B4-BE49-F238E27FC236}">
                <a16:creationId xmlns:a16="http://schemas.microsoft.com/office/drawing/2014/main" id="{FB9F1580-8286-CA82-406D-809E609F1730}"/>
              </a:ext>
            </a:extLst>
          </p:cNvPr>
          <p:cNvSpPr/>
          <p:nvPr/>
        </p:nvSpPr>
        <p:spPr>
          <a:xfrm>
            <a:off x="8845253" y="6073975"/>
            <a:ext cx="1165522" cy="334631"/>
          </a:xfrm>
          <a:prstGeom prst="wedgeRectCallout">
            <a:avLst>
              <a:gd name="adj1" fmla="val -124872"/>
              <a:gd name="adj2" fmla="val 32322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Personalkosten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71586C7-136C-5E82-A867-2C4DB93625AA}"/>
              </a:ext>
            </a:extLst>
          </p:cNvPr>
          <p:cNvSpPr txBox="1"/>
          <p:nvPr/>
        </p:nvSpPr>
        <p:spPr>
          <a:xfrm>
            <a:off x="8172906" y="4289542"/>
            <a:ext cx="4524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de-AT" sz="4400" dirty="0">
              <a:solidFill>
                <a:srgbClr val="002060"/>
              </a:solidFill>
            </a:endParaRPr>
          </a:p>
        </p:txBody>
      </p:sp>
      <p:sp>
        <p:nvSpPr>
          <p:cNvPr id="32" name="Sprechblase: rechteckig 31">
            <a:extLst>
              <a:ext uri="{FF2B5EF4-FFF2-40B4-BE49-F238E27FC236}">
                <a16:creationId xmlns:a16="http://schemas.microsoft.com/office/drawing/2014/main" id="{0EC41130-C9D5-2AD4-AB66-5389C5D39D86}"/>
              </a:ext>
            </a:extLst>
          </p:cNvPr>
          <p:cNvSpPr/>
          <p:nvPr/>
        </p:nvSpPr>
        <p:spPr>
          <a:xfrm>
            <a:off x="4040717" y="5906659"/>
            <a:ext cx="882100" cy="334631"/>
          </a:xfrm>
          <a:prstGeom prst="wedgeRectCallout">
            <a:avLst>
              <a:gd name="adj1" fmla="val 88874"/>
              <a:gd name="adj2" fmla="val 50566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Allgemeine Angaben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9" grpId="0" animBg="1"/>
      <p:bldP spid="10" grpId="0" animBg="1"/>
      <p:bldP spid="13" grpId="0" animBg="1"/>
      <p:bldP spid="7" grpId="0" animBg="1"/>
      <p:bldP spid="14" grpId="0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20CF629-544C-928B-0DA9-A3DE37D28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869" y="593889"/>
            <a:ext cx="5343271" cy="605469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510C468-C7B5-A18C-E315-260E2BAB80D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490"/>
          <a:stretch/>
        </p:blipFill>
        <p:spPr>
          <a:xfrm>
            <a:off x="4122103" y="3573171"/>
            <a:ext cx="7858806" cy="159067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22" name="Pfeil: nach unten 21">
            <a:extLst>
              <a:ext uri="{FF2B5EF4-FFF2-40B4-BE49-F238E27FC236}">
                <a16:creationId xmlns:a16="http://schemas.microsoft.com/office/drawing/2014/main" id="{A92EB12A-0982-A9E2-5E2A-A8E7FB0E1A67}"/>
              </a:ext>
            </a:extLst>
          </p:cNvPr>
          <p:cNvSpPr/>
          <p:nvPr/>
        </p:nvSpPr>
        <p:spPr>
          <a:xfrm>
            <a:off x="7310270" y="2665352"/>
            <a:ext cx="203356" cy="907819"/>
          </a:xfrm>
          <a:prstGeom prst="downArrow">
            <a:avLst/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5523D0C-D18C-D5A1-8904-1DD4A3842FC0}"/>
              </a:ext>
            </a:extLst>
          </p:cNvPr>
          <p:cNvSpPr txBox="1"/>
          <p:nvPr/>
        </p:nvSpPr>
        <p:spPr>
          <a:xfrm>
            <a:off x="7196928" y="5461639"/>
            <a:ext cx="4374644" cy="88915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Art (beihilfenrechtlich) und Höhe der Förderung, Förderstelle und Inhalt des Vorhabens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bei Abrechnung in </a:t>
            </a: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eigenem Dokument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darstellen und übermitteln</a:t>
            </a:r>
            <a:endParaRPr lang="de-A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432D98FA-98EF-7CFD-1D78-1C9529107D3F}"/>
              </a:ext>
            </a:extLst>
          </p:cNvPr>
          <p:cNvSpPr/>
          <p:nvPr/>
        </p:nvSpPr>
        <p:spPr>
          <a:xfrm>
            <a:off x="7144902" y="2172930"/>
            <a:ext cx="534092" cy="492422"/>
          </a:xfrm>
          <a:prstGeom prst="wedgeRectCallout">
            <a:avLst>
              <a:gd name="adj1" fmla="val -357879"/>
              <a:gd name="adj2" fmla="val 186412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</a:p>
          <a:p>
            <a:pPr algn="ctr"/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endParaRPr lang="de-AT" sz="14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4C345471-AF3B-6C92-05D3-C95EF8CE1092}"/>
              </a:ext>
            </a:extLst>
          </p:cNvPr>
          <p:cNvSpPr txBox="1">
            <a:spLocks/>
          </p:cNvSpPr>
          <p:nvPr/>
        </p:nvSpPr>
        <p:spPr>
          <a:xfrm>
            <a:off x="360525" y="497756"/>
            <a:ext cx="759163" cy="6150830"/>
          </a:xfrm>
          <a:prstGeom prst="rect">
            <a:avLst/>
          </a:prstGeom>
        </p:spPr>
        <p:txBody>
          <a:bodyPr vert="vert270" lIns="0" tIns="0" rIns="0" bIns="0" anchor="t"/>
          <a:lstStyle>
            <a:lvl1pPr marL="0" indent="0" algn="l" defTabSz="457154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rgbClr val="00377A"/>
                </a:solidFill>
                <a:latin typeface="Arial"/>
                <a:ea typeface="+mn-ea"/>
                <a:cs typeface="Arial"/>
              </a:defRPr>
            </a:lvl1pPr>
            <a:lvl2pPr marL="742876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1" indent="-228578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5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Tranche: </a:t>
            </a:r>
          </a:p>
          <a:p>
            <a:r>
              <a:rPr lang="de-DE" sz="20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Kostennachweis – „Angaben“</a:t>
            </a:r>
          </a:p>
        </p:txBody>
      </p:sp>
    </p:spTree>
    <p:extLst>
      <p:ext uri="{BB962C8B-B14F-4D97-AF65-F5344CB8AC3E}">
        <p14:creationId xmlns:p14="http://schemas.microsoft.com/office/powerpoint/2010/main" val="2660554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25CC422-EA4B-6BBD-710A-3F1E9903B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027" y="1224876"/>
            <a:ext cx="8586200" cy="4944375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426870" y="339365"/>
            <a:ext cx="759163" cy="6150830"/>
          </a:xfrm>
        </p:spPr>
        <p:txBody>
          <a:bodyPr vert="vert270" anchor="t"/>
          <a:lstStyle/>
          <a:p>
            <a:r>
              <a:rPr lang="de-DE" sz="20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Tranche: </a:t>
            </a:r>
          </a:p>
          <a:p>
            <a:r>
              <a:rPr lang="de-DE" sz="20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Kostennachweis – „Summenblatt“</a:t>
            </a: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AF3F8A16-A143-B40D-3524-2C5BE994E4F4}"/>
              </a:ext>
            </a:extLst>
          </p:cNvPr>
          <p:cNvSpPr/>
          <p:nvPr/>
        </p:nvSpPr>
        <p:spPr>
          <a:xfrm>
            <a:off x="7971572" y="781050"/>
            <a:ext cx="1639153" cy="419448"/>
          </a:xfrm>
          <a:prstGeom prst="wedgeRectCallout">
            <a:avLst>
              <a:gd name="adj1" fmla="val -66388"/>
              <a:gd name="adj2" fmla="val 443121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 anrechenbar gesamt (automatisch)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rechblase: rechteckig 18">
            <a:extLst>
              <a:ext uri="{FF2B5EF4-FFF2-40B4-BE49-F238E27FC236}">
                <a16:creationId xmlns:a16="http://schemas.microsoft.com/office/drawing/2014/main" id="{99317CF6-9CBE-281D-22CF-41926FD6E492}"/>
              </a:ext>
            </a:extLst>
          </p:cNvPr>
          <p:cNvSpPr/>
          <p:nvPr/>
        </p:nvSpPr>
        <p:spPr>
          <a:xfrm>
            <a:off x="6018127" y="4481028"/>
            <a:ext cx="1868573" cy="614567"/>
          </a:xfrm>
          <a:prstGeom prst="wedgeRectCallout">
            <a:avLst>
              <a:gd name="adj1" fmla="val -46589"/>
              <a:gd name="adj2" fmla="val -285338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Übertragung automatisch aus Reitern „Rechnungen“ und „Personalkosten“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8239B865-A132-762E-A66F-D50CAD0ECC46}"/>
              </a:ext>
            </a:extLst>
          </p:cNvPr>
          <p:cNvSpPr/>
          <p:nvPr/>
        </p:nvSpPr>
        <p:spPr>
          <a:xfrm>
            <a:off x="9327759" y="1395951"/>
            <a:ext cx="1378341" cy="505916"/>
          </a:xfrm>
          <a:prstGeom prst="wedgeRectCallout">
            <a:avLst>
              <a:gd name="adj1" fmla="val -55543"/>
              <a:gd name="adj2" fmla="val 137962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Abweichung </a:t>
            </a:r>
          </a:p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SOLL/IST-Vergleich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8E7C3240-92ED-0DFE-2FE2-2B4AE9D84785}"/>
              </a:ext>
            </a:extLst>
          </p:cNvPr>
          <p:cNvSpPr/>
          <p:nvPr/>
        </p:nvSpPr>
        <p:spPr>
          <a:xfrm>
            <a:off x="561975" y="906775"/>
            <a:ext cx="1390650" cy="310341"/>
          </a:xfrm>
          <a:prstGeom prst="wedgeRectCallout">
            <a:avLst>
              <a:gd name="adj1" fmla="val 50296"/>
              <a:gd name="adj2" fmla="val 147832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Infotexte beachten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AEE5677-B5BC-81B5-DABB-C488C2EAF6D9}"/>
              </a:ext>
            </a:extLst>
          </p:cNvPr>
          <p:cNvSpPr txBox="1"/>
          <p:nvPr/>
        </p:nvSpPr>
        <p:spPr>
          <a:xfrm rot="16200000">
            <a:off x="8815659" y="1880945"/>
            <a:ext cx="6788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de-AT" sz="4400" dirty="0">
              <a:solidFill>
                <a:srgbClr val="00A5EF"/>
              </a:solidFill>
            </a:endParaRPr>
          </a:p>
        </p:txBody>
      </p:sp>
      <p:sp>
        <p:nvSpPr>
          <p:cNvPr id="24" name="Sprechblase: rechteckig 23">
            <a:extLst>
              <a:ext uri="{FF2B5EF4-FFF2-40B4-BE49-F238E27FC236}">
                <a16:creationId xmlns:a16="http://schemas.microsoft.com/office/drawing/2014/main" id="{5A368A01-E92E-7116-6916-23DA2ADD92AC}"/>
              </a:ext>
            </a:extLst>
          </p:cNvPr>
          <p:cNvSpPr/>
          <p:nvPr/>
        </p:nvSpPr>
        <p:spPr>
          <a:xfrm>
            <a:off x="2927829" y="384508"/>
            <a:ext cx="1909007" cy="608482"/>
          </a:xfrm>
          <a:prstGeom prst="wedgeRectCallout">
            <a:avLst>
              <a:gd name="adj1" fmla="val 21293"/>
              <a:gd name="adj2" fmla="val 160655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Muss zuerst in „Angaben“ eingetragen werden (automatisch)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prechblase: rechteckig 24">
            <a:extLst>
              <a:ext uri="{FF2B5EF4-FFF2-40B4-BE49-F238E27FC236}">
                <a16:creationId xmlns:a16="http://schemas.microsoft.com/office/drawing/2014/main" id="{8949F730-FF9C-B903-DD56-C68F8B33118E}"/>
              </a:ext>
            </a:extLst>
          </p:cNvPr>
          <p:cNvSpPr/>
          <p:nvPr/>
        </p:nvSpPr>
        <p:spPr>
          <a:xfrm>
            <a:off x="6293604" y="397580"/>
            <a:ext cx="1507372" cy="505916"/>
          </a:xfrm>
          <a:prstGeom prst="wedgeRectCallout">
            <a:avLst>
              <a:gd name="adj1" fmla="val -17850"/>
              <a:gd name="adj2" fmla="val 371421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Kosten abgerechnet gesamt (automatisch)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prechblase: rechteckig 25">
            <a:extLst>
              <a:ext uri="{FF2B5EF4-FFF2-40B4-BE49-F238E27FC236}">
                <a16:creationId xmlns:a16="http://schemas.microsoft.com/office/drawing/2014/main" id="{6AF9DADD-7C9C-BADB-3ADC-85D6E6AF9A6D}"/>
              </a:ext>
            </a:extLst>
          </p:cNvPr>
          <p:cNvSpPr/>
          <p:nvPr/>
        </p:nvSpPr>
        <p:spPr>
          <a:xfrm>
            <a:off x="1104485" y="2758829"/>
            <a:ext cx="1195655" cy="813929"/>
          </a:xfrm>
          <a:prstGeom prst="wedgeRectCallout">
            <a:avLst>
              <a:gd name="adj1" fmla="val 121866"/>
              <a:gd name="adj2" fmla="val -85361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Förderungen in extra Dokument erfassen + übermitteln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prechblase: rechteckig 26">
            <a:extLst>
              <a:ext uri="{FF2B5EF4-FFF2-40B4-BE49-F238E27FC236}">
                <a16:creationId xmlns:a16="http://schemas.microsoft.com/office/drawing/2014/main" id="{9F2D74DC-E6AE-460B-1ECC-3BA36FA15B80}"/>
              </a:ext>
            </a:extLst>
          </p:cNvPr>
          <p:cNvSpPr/>
          <p:nvPr/>
        </p:nvSpPr>
        <p:spPr>
          <a:xfrm>
            <a:off x="4078284" y="6308377"/>
            <a:ext cx="1519776" cy="334631"/>
          </a:xfrm>
          <a:prstGeom prst="wedgeRectCallout">
            <a:avLst>
              <a:gd name="adj1" fmla="val -1505"/>
              <a:gd name="adj2" fmla="val -99938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Summenblatt </a:t>
            </a:r>
          </a:p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(= SOLL/IST-Vergleich)</a:t>
            </a:r>
            <a:endParaRPr lang="de-AT" sz="1000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prechblase: rechteckig 31">
            <a:extLst>
              <a:ext uri="{FF2B5EF4-FFF2-40B4-BE49-F238E27FC236}">
                <a16:creationId xmlns:a16="http://schemas.microsoft.com/office/drawing/2014/main" id="{0EC41130-C9D5-2AD4-AB66-5389C5D39D86}"/>
              </a:ext>
            </a:extLst>
          </p:cNvPr>
          <p:cNvSpPr/>
          <p:nvPr/>
        </p:nvSpPr>
        <p:spPr>
          <a:xfrm>
            <a:off x="2466984" y="4160115"/>
            <a:ext cx="1415349" cy="1342011"/>
          </a:xfrm>
          <a:prstGeom prst="wedgeRectCallout">
            <a:avLst>
              <a:gd name="adj1" fmla="val 86182"/>
              <a:gd name="adj2" fmla="val -147109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SOLL-Werte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lt. Vertrag (erst dann werden IST-Werte aus den Reitern „Rechnungen“ und „Personalkosten“ übernommen)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9F151DE-60FE-9335-A014-114FB178E235}"/>
              </a:ext>
            </a:extLst>
          </p:cNvPr>
          <p:cNvSpPr txBox="1"/>
          <p:nvPr/>
        </p:nvSpPr>
        <p:spPr>
          <a:xfrm>
            <a:off x="7997098" y="5451172"/>
            <a:ext cx="3315067" cy="88915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Zuerst </a:t>
            </a:r>
            <a:r>
              <a:rPr lang="de-DE" sz="1200" b="1" dirty="0" err="1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SOLL-Werte</a:t>
            </a: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lt. Vertrag erfassen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, dann automatische Summe aus „Rechnungen“ und „Personalkosten“ 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10" grpId="0" animBg="1"/>
      <p:bldP spid="13" grpId="0" animBg="1"/>
      <p:bldP spid="24" grpId="0" animBg="1"/>
      <p:bldP spid="25" grpId="0" animBg="1"/>
      <p:bldP spid="26" grpId="0" animBg="1"/>
      <p:bldP spid="27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2FF9AF5E-1955-53CD-801C-4977402F2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18" y="1237645"/>
            <a:ext cx="10725112" cy="4660354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303204" y="470568"/>
            <a:ext cx="759163" cy="6150830"/>
          </a:xfrm>
        </p:spPr>
        <p:txBody>
          <a:bodyPr vert="vert270" anchor="t"/>
          <a:lstStyle/>
          <a:p>
            <a:r>
              <a:rPr lang="de-DE" sz="20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Tranche: </a:t>
            </a:r>
          </a:p>
          <a:p>
            <a:r>
              <a:rPr lang="de-DE" sz="20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Kostennachweis – „Rechnungen“</a:t>
            </a:r>
          </a:p>
        </p:txBody>
      </p:sp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id="{3C928688-D57F-1077-FCA3-8600F383B1B8}"/>
              </a:ext>
            </a:extLst>
          </p:cNvPr>
          <p:cNvSpPr/>
          <p:nvPr/>
        </p:nvSpPr>
        <p:spPr>
          <a:xfrm>
            <a:off x="6945277" y="4648459"/>
            <a:ext cx="847976" cy="396730"/>
          </a:xfrm>
          <a:prstGeom prst="wedgeRectCallout">
            <a:avLst>
              <a:gd name="adj1" fmla="val -71189"/>
              <a:gd name="adj2" fmla="val -462958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Skonto lt. Rechnung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8239B865-A132-762E-A66F-D50CAD0ECC46}"/>
              </a:ext>
            </a:extLst>
          </p:cNvPr>
          <p:cNvSpPr/>
          <p:nvPr/>
        </p:nvSpPr>
        <p:spPr>
          <a:xfrm>
            <a:off x="2577228" y="2072174"/>
            <a:ext cx="1262838" cy="505916"/>
          </a:xfrm>
          <a:prstGeom prst="wedgeRectCallout">
            <a:avLst>
              <a:gd name="adj1" fmla="val 39920"/>
              <a:gd name="adj2" fmla="val 82720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Gegenstand der Rechnung (Inhalt)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id="{5C23486F-A8AA-B408-9765-FD13B3BEDB74}"/>
              </a:ext>
            </a:extLst>
          </p:cNvPr>
          <p:cNvSpPr/>
          <p:nvPr/>
        </p:nvSpPr>
        <p:spPr>
          <a:xfrm>
            <a:off x="3052769" y="470568"/>
            <a:ext cx="1787046" cy="608482"/>
          </a:xfrm>
          <a:prstGeom prst="wedgeRectCallout">
            <a:avLst>
              <a:gd name="adj1" fmla="val 20794"/>
              <a:gd name="adj2" fmla="val 145001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Muss zuerst in „Angaben“ eingetragen werden (automatisch)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C5E6DF8B-7E76-21B0-08B5-6173180E9D3D}"/>
              </a:ext>
            </a:extLst>
          </p:cNvPr>
          <p:cNvSpPr/>
          <p:nvPr/>
        </p:nvSpPr>
        <p:spPr>
          <a:xfrm>
            <a:off x="2654020" y="6072880"/>
            <a:ext cx="1506467" cy="663923"/>
          </a:xfrm>
          <a:prstGeom prst="wedgeRectCallout">
            <a:avLst>
              <a:gd name="adj1" fmla="val 73015"/>
              <a:gd name="adj2" fmla="val -87365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Alle vorhabenrelevanten Rechnungen (auch Honorarnoten)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4DF5AA2D-6042-3305-742B-5E3125547956}"/>
              </a:ext>
            </a:extLst>
          </p:cNvPr>
          <p:cNvSpPr/>
          <p:nvPr/>
        </p:nvSpPr>
        <p:spPr>
          <a:xfrm>
            <a:off x="533808" y="752423"/>
            <a:ext cx="1390650" cy="310341"/>
          </a:xfrm>
          <a:prstGeom prst="wedgeRectCallout">
            <a:avLst>
              <a:gd name="adj1" fmla="val 21599"/>
              <a:gd name="adj2" fmla="val 160109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Infotexte beachten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prechblase: rechteckig 15">
            <a:extLst>
              <a:ext uri="{FF2B5EF4-FFF2-40B4-BE49-F238E27FC236}">
                <a16:creationId xmlns:a16="http://schemas.microsoft.com/office/drawing/2014/main" id="{186B330D-3FC9-0B94-3708-7B69C44F6E4E}"/>
              </a:ext>
            </a:extLst>
          </p:cNvPr>
          <p:cNvSpPr/>
          <p:nvPr/>
        </p:nvSpPr>
        <p:spPr>
          <a:xfrm>
            <a:off x="4308770" y="1800325"/>
            <a:ext cx="1616126" cy="505916"/>
          </a:xfrm>
          <a:prstGeom prst="wedgeRectCallout">
            <a:avLst>
              <a:gd name="adj1" fmla="val -52943"/>
              <a:gd name="adj2" fmla="val 103007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Lieferant*in / Zahlungsempfänger*in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prechblase: rechteckig 16">
            <a:extLst>
              <a:ext uri="{FF2B5EF4-FFF2-40B4-BE49-F238E27FC236}">
                <a16:creationId xmlns:a16="http://schemas.microsoft.com/office/drawing/2014/main" id="{54C5434D-B6B8-B491-1DF7-4CBE87DA8400}"/>
              </a:ext>
            </a:extLst>
          </p:cNvPr>
          <p:cNvSpPr/>
          <p:nvPr/>
        </p:nvSpPr>
        <p:spPr>
          <a:xfrm>
            <a:off x="4721463" y="4626404"/>
            <a:ext cx="1265263" cy="333366"/>
          </a:xfrm>
          <a:prstGeom prst="wedgeRectCallout">
            <a:avLst>
              <a:gd name="adj1" fmla="val -12795"/>
              <a:gd name="adj2" fmla="val -508525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Rechnungsdatum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id="{E909149B-39F5-E17C-C75C-7998797D7949}"/>
              </a:ext>
            </a:extLst>
          </p:cNvPr>
          <p:cNvSpPr/>
          <p:nvPr/>
        </p:nvSpPr>
        <p:spPr>
          <a:xfrm>
            <a:off x="5986726" y="953824"/>
            <a:ext cx="1265263" cy="505916"/>
          </a:xfrm>
          <a:prstGeom prst="wedgeRectCallout">
            <a:avLst>
              <a:gd name="adj1" fmla="val -42907"/>
              <a:gd name="adj2" fmla="val 263216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Rechnungsbetrag brutto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prechblase: rechteckig 14">
            <a:extLst>
              <a:ext uri="{FF2B5EF4-FFF2-40B4-BE49-F238E27FC236}">
                <a16:creationId xmlns:a16="http://schemas.microsoft.com/office/drawing/2014/main" id="{BF5CDDD3-3FFA-97B1-22CA-AC7F4B8277DE}"/>
              </a:ext>
            </a:extLst>
          </p:cNvPr>
          <p:cNvSpPr/>
          <p:nvPr/>
        </p:nvSpPr>
        <p:spPr>
          <a:xfrm>
            <a:off x="1343901" y="4159014"/>
            <a:ext cx="1262838" cy="673358"/>
          </a:xfrm>
          <a:prstGeom prst="wedgeRectCallout">
            <a:avLst>
              <a:gd name="adj1" fmla="val -45872"/>
              <a:gd name="adj2" fmla="val -218631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Korrekte Positionsnummer  eintragen </a:t>
            </a:r>
          </a:p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(Info Spalte A)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rechblase: rechteckig 18">
            <a:extLst>
              <a:ext uri="{FF2B5EF4-FFF2-40B4-BE49-F238E27FC236}">
                <a16:creationId xmlns:a16="http://schemas.microsoft.com/office/drawing/2014/main" id="{99317CF6-9CBE-281D-22CF-41926FD6E492}"/>
              </a:ext>
            </a:extLst>
          </p:cNvPr>
          <p:cNvSpPr/>
          <p:nvPr/>
        </p:nvSpPr>
        <p:spPr>
          <a:xfrm>
            <a:off x="1934579" y="1062764"/>
            <a:ext cx="1438882" cy="921458"/>
          </a:xfrm>
          <a:prstGeom prst="wedgeRectCallout">
            <a:avLst>
              <a:gd name="adj1" fmla="val -46137"/>
              <a:gd name="adj2" fmla="val 104795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Rechnungsnummer lt. Rechnung</a:t>
            </a:r>
          </a:p>
          <a:p>
            <a:pPr algn="ctr"/>
            <a:r>
              <a:rPr lang="de-DE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(wenn keine vorhanden, interne fortlaufende Re.nr. vergeben)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prechblase: rechteckig 23">
            <a:extLst>
              <a:ext uri="{FF2B5EF4-FFF2-40B4-BE49-F238E27FC236}">
                <a16:creationId xmlns:a16="http://schemas.microsoft.com/office/drawing/2014/main" id="{1936C8B8-DEB3-B2C4-EBB2-3E94AED52BDC}"/>
              </a:ext>
            </a:extLst>
          </p:cNvPr>
          <p:cNvSpPr/>
          <p:nvPr/>
        </p:nvSpPr>
        <p:spPr>
          <a:xfrm>
            <a:off x="7548803" y="4109819"/>
            <a:ext cx="487112" cy="396730"/>
          </a:xfrm>
          <a:prstGeom prst="wedgeRectCallout">
            <a:avLst>
              <a:gd name="adj1" fmla="val -107134"/>
              <a:gd name="adj2" fmla="val -343503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USt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in %</a:t>
            </a:r>
          </a:p>
        </p:txBody>
      </p:sp>
      <p:sp>
        <p:nvSpPr>
          <p:cNvPr id="25" name="Sprechblase: rechteckig 24">
            <a:extLst>
              <a:ext uri="{FF2B5EF4-FFF2-40B4-BE49-F238E27FC236}">
                <a16:creationId xmlns:a16="http://schemas.microsoft.com/office/drawing/2014/main" id="{73E88279-FA8A-2370-8DD5-82D036317634}"/>
              </a:ext>
            </a:extLst>
          </p:cNvPr>
          <p:cNvSpPr/>
          <p:nvPr/>
        </p:nvSpPr>
        <p:spPr>
          <a:xfrm>
            <a:off x="7365677" y="1606623"/>
            <a:ext cx="1212276" cy="640571"/>
          </a:xfrm>
          <a:prstGeom prst="wedgeRectCallout">
            <a:avLst>
              <a:gd name="adj1" fmla="val -26818"/>
              <a:gd name="adj2" fmla="val 88147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Korrekturen nto. </a:t>
            </a:r>
          </a:p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(z.B. AFA)</a:t>
            </a:r>
          </a:p>
        </p:txBody>
      </p:sp>
      <p:sp>
        <p:nvSpPr>
          <p:cNvPr id="26" name="Sprechblase: rechteckig 25">
            <a:extLst>
              <a:ext uri="{FF2B5EF4-FFF2-40B4-BE49-F238E27FC236}">
                <a16:creationId xmlns:a16="http://schemas.microsoft.com/office/drawing/2014/main" id="{40CAE5E1-C705-ECDE-5A2A-0E158BDCB035}"/>
              </a:ext>
            </a:extLst>
          </p:cNvPr>
          <p:cNvSpPr/>
          <p:nvPr/>
        </p:nvSpPr>
        <p:spPr>
          <a:xfrm>
            <a:off x="7983673" y="2195517"/>
            <a:ext cx="1265263" cy="333366"/>
          </a:xfrm>
          <a:prstGeom prst="wedgeRectCallout">
            <a:avLst>
              <a:gd name="adj1" fmla="val -12166"/>
              <a:gd name="adj2" fmla="val 204498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Zahlungsdatum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prechblase: rechteckig 26">
            <a:extLst>
              <a:ext uri="{FF2B5EF4-FFF2-40B4-BE49-F238E27FC236}">
                <a16:creationId xmlns:a16="http://schemas.microsoft.com/office/drawing/2014/main" id="{9221E7F3-4EAF-5759-FD4F-00C738B9A2FD}"/>
              </a:ext>
            </a:extLst>
          </p:cNvPr>
          <p:cNvSpPr/>
          <p:nvPr/>
        </p:nvSpPr>
        <p:spPr>
          <a:xfrm>
            <a:off x="8789305" y="4453773"/>
            <a:ext cx="1166647" cy="593233"/>
          </a:xfrm>
          <a:prstGeom prst="wedgeRectCallout">
            <a:avLst>
              <a:gd name="adj1" fmla="val 15431"/>
              <a:gd name="adj2" fmla="val -249990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Fremdwährung und Kurs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C911F68-BA06-9A9A-FD76-AF1EF60F8EB0}"/>
              </a:ext>
            </a:extLst>
          </p:cNvPr>
          <p:cNvSpPr txBox="1"/>
          <p:nvPr/>
        </p:nvSpPr>
        <p:spPr>
          <a:xfrm rot="5400000">
            <a:off x="9231810" y="2934631"/>
            <a:ext cx="6788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de-AT" sz="4400" dirty="0">
              <a:solidFill>
                <a:srgbClr val="00A5EF"/>
              </a:solidFill>
            </a:endParaRPr>
          </a:p>
        </p:txBody>
      </p:sp>
      <p:sp>
        <p:nvSpPr>
          <p:cNvPr id="29" name="Sprechblase: rechteckig 28">
            <a:extLst>
              <a:ext uri="{FF2B5EF4-FFF2-40B4-BE49-F238E27FC236}">
                <a16:creationId xmlns:a16="http://schemas.microsoft.com/office/drawing/2014/main" id="{FAAD0A0D-29A5-B0AC-8103-070560BA6D11}"/>
              </a:ext>
            </a:extLst>
          </p:cNvPr>
          <p:cNvSpPr/>
          <p:nvPr/>
        </p:nvSpPr>
        <p:spPr>
          <a:xfrm>
            <a:off x="9812004" y="1617711"/>
            <a:ext cx="1212276" cy="640571"/>
          </a:xfrm>
          <a:prstGeom prst="wedgeRectCallout">
            <a:avLst>
              <a:gd name="adj1" fmla="val -26818"/>
              <a:gd name="adj2" fmla="val 88147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Zahlungsbetrag lt. Rechnung</a:t>
            </a:r>
          </a:p>
        </p:txBody>
      </p:sp>
      <p:sp>
        <p:nvSpPr>
          <p:cNvPr id="30" name="Sprechblase: rechteckig 29">
            <a:extLst>
              <a:ext uri="{FF2B5EF4-FFF2-40B4-BE49-F238E27FC236}">
                <a16:creationId xmlns:a16="http://schemas.microsoft.com/office/drawing/2014/main" id="{9E80877A-2E52-E172-80AC-622F9C9BDDA1}"/>
              </a:ext>
            </a:extLst>
          </p:cNvPr>
          <p:cNvSpPr/>
          <p:nvPr/>
        </p:nvSpPr>
        <p:spPr>
          <a:xfrm>
            <a:off x="10090977" y="4109819"/>
            <a:ext cx="1212276" cy="640571"/>
          </a:xfrm>
          <a:prstGeom prst="wedgeRectCallout">
            <a:avLst>
              <a:gd name="adj1" fmla="val 22248"/>
              <a:gd name="adj2" fmla="val -221231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Kosten förderbar (automatisch)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AA344C6-97A2-ECCB-45CB-E8357FC68AAE}"/>
              </a:ext>
            </a:extLst>
          </p:cNvPr>
          <p:cNvSpPr txBox="1"/>
          <p:nvPr/>
        </p:nvSpPr>
        <p:spPr>
          <a:xfrm>
            <a:off x="5606685" y="5292635"/>
            <a:ext cx="6019237" cy="116615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de-DE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brutto = netto, </a:t>
            </a: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 ist Zahlungsbetrag = Bruttobetrag und </a:t>
            </a:r>
            <a:r>
              <a:rPr lang="de-DE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</a:t>
            </a: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= 0%!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</a:t>
            </a: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keine Rechnungsnummer</a:t>
            </a: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dann </a:t>
            </a: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interne, fortlaufende Nummer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Honorarnoten = Drittkosten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AFA rausrechnen </a:t>
            </a:r>
            <a:r>
              <a:rPr lang="de-DE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Korrekturen netto)</a:t>
            </a:r>
            <a:endParaRPr lang="de-AT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6" grpId="0" animBg="1"/>
      <p:bldP spid="12" grpId="0" animBg="1"/>
      <p:bldP spid="14" grpId="0" animBg="1"/>
      <p:bldP spid="16" grpId="0" animBg="1"/>
      <p:bldP spid="17" grpId="0" animBg="1"/>
      <p:bldP spid="21" grpId="0" animBg="1"/>
      <p:bldP spid="15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B56E1F0-26D3-D684-E0ED-EB57AEB46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931" y="1517725"/>
            <a:ext cx="9800498" cy="4650655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426870" y="294558"/>
            <a:ext cx="759163" cy="6150830"/>
          </a:xfrm>
        </p:spPr>
        <p:txBody>
          <a:bodyPr vert="vert270" anchor="t"/>
          <a:lstStyle/>
          <a:p>
            <a:r>
              <a:rPr lang="de-DE" sz="20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Tranche: </a:t>
            </a:r>
          </a:p>
          <a:p>
            <a:r>
              <a:rPr lang="de-DE" sz="20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Kostennachweis – „Personalkosten“</a:t>
            </a:r>
          </a:p>
        </p:txBody>
      </p:sp>
      <p:sp>
        <p:nvSpPr>
          <p:cNvPr id="15" name="Sprechblase: rechteckig 14">
            <a:extLst>
              <a:ext uri="{FF2B5EF4-FFF2-40B4-BE49-F238E27FC236}">
                <a16:creationId xmlns:a16="http://schemas.microsoft.com/office/drawing/2014/main" id="{BF5CDDD3-3FFA-97B1-22CA-AC7F4B8277DE}"/>
              </a:ext>
            </a:extLst>
          </p:cNvPr>
          <p:cNvSpPr/>
          <p:nvPr/>
        </p:nvSpPr>
        <p:spPr>
          <a:xfrm>
            <a:off x="1924458" y="2130521"/>
            <a:ext cx="1450417" cy="371635"/>
          </a:xfrm>
          <a:prstGeom prst="wedgeRectCallout">
            <a:avLst>
              <a:gd name="adj1" fmla="val -26521"/>
              <a:gd name="adj2" fmla="val 159906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Name des/der Mitarbeitenden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AF3F8A16-A143-B40D-3524-2C5BE994E4F4}"/>
              </a:ext>
            </a:extLst>
          </p:cNvPr>
          <p:cNvSpPr/>
          <p:nvPr/>
        </p:nvSpPr>
        <p:spPr>
          <a:xfrm>
            <a:off x="8221458" y="1134561"/>
            <a:ext cx="1737617" cy="748468"/>
          </a:xfrm>
          <a:prstGeom prst="wedgeRectCallout">
            <a:avLst>
              <a:gd name="adj1" fmla="val -85982"/>
              <a:gd name="adj2" fmla="val 152534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Bruttomonatsbezug </a:t>
            </a:r>
            <a:r>
              <a:rPr lang="de-DE" sz="1000" b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lang="de-DE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Bruttomonatslohnzettel (bei Angestellten)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rechblase: rechteckig 18">
            <a:extLst>
              <a:ext uri="{FF2B5EF4-FFF2-40B4-BE49-F238E27FC236}">
                <a16:creationId xmlns:a16="http://schemas.microsoft.com/office/drawing/2014/main" id="{99317CF6-9CBE-281D-22CF-41926FD6E492}"/>
              </a:ext>
            </a:extLst>
          </p:cNvPr>
          <p:cNvSpPr/>
          <p:nvPr/>
        </p:nvSpPr>
        <p:spPr>
          <a:xfrm>
            <a:off x="2003366" y="3874691"/>
            <a:ext cx="1292600" cy="510892"/>
          </a:xfrm>
          <a:prstGeom prst="wedgeRectCallout">
            <a:avLst>
              <a:gd name="adj1" fmla="val 100627"/>
              <a:gd name="adj2" fmla="val -207572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Status / Beschäftigung / Rolle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id="{3C928688-D57F-1077-FCA3-8600F383B1B8}"/>
              </a:ext>
            </a:extLst>
          </p:cNvPr>
          <p:cNvSpPr/>
          <p:nvPr/>
        </p:nvSpPr>
        <p:spPr>
          <a:xfrm>
            <a:off x="4683968" y="4385583"/>
            <a:ext cx="1292600" cy="642824"/>
          </a:xfrm>
          <a:prstGeom prst="wedgeRectCallout">
            <a:avLst>
              <a:gd name="adj1" fmla="val 14982"/>
              <a:gd name="adj2" fmla="val -223016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Periode von – bis (am Vorhaben gearbeitet)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9F7CF480-F1F9-1169-BACC-3AF7FD90A1E9}"/>
              </a:ext>
            </a:extLst>
          </p:cNvPr>
          <p:cNvSpPr/>
          <p:nvPr/>
        </p:nvSpPr>
        <p:spPr>
          <a:xfrm>
            <a:off x="7235801" y="321675"/>
            <a:ext cx="1696952" cy="748468"/>
          </a:xfrm>
          <a:prstGeom prst="wedgeRectCallout">
            <a:avLst>
              <a:gd name="adj1" fmla="val -61359"/>
              <a:gd name="adj2" fmla="val 264931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Anzahl der Stunden/Woche  lt. Bruttomonatslohnzettel (bei Angestellten)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8239B865-A132-762E-A66F-D50CAD0ECC46}"/>
              </a:ext>
            </a:extLst>
          </p:cNvPr>
          <p:cNvSpPr/>
          <p:nvPr/>
        </p:nvSpPr>
        <p:spPr>
          <a:xfrm>
            <a:off x="6203179" y="1760277"/>
            <a:ext cx="1345285" cy="505916"/>
          </a:xfrm>
          <a:prstGeom prst="wedgeRectCallout">
            <a:avLst>
              <a:gd name="adj1" fmla="val -39757"/>
              <a:gd name="adj2" fmla="val 133862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Anzahl Stunden lt. Zeitaufzeichnung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432D98FA-98EF-7CFD-1D78-1C9529107D3F}"/>
              </a:ext>
            </a:extLst>
          </p:cNvPr>
          <p:cNvSpPr/>
          <p:nvPr/>
        </p:nvSpPr>
        <p:spPr>
          <a:xfrm>
            <a:off x="3722456" y="6168380"/>
            <a:ext cx="1269422" cy="321815"/>
          </a:xfrm>
          <a:prstGeom prst="wedgeRectCallout">
            <a:avLst>
              <a:gd name="adj1" fmla="val 77543"/>
              <a:gd name="adj2" fmla="val -67114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Personalkosten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id="{399A55FD-714F-1DE4-8637-74547B31EFC0}"/>
              </a:ext>
            </a:extLst>
          </p:cNvPr>
          <p:cNvSpPr/>
          <p:nvPr/>
        </p:nvSpPr>
        <p:spPr>
          <a:xfrm>
            <a:off x="3052769" y="470568"/>
            <a:ext cx="1787046" cy="608482"/>
          </a:xfrm>
          <a:prstGeom prst="wedgeRectCallout">
            <a:avLst>
              <a:gd name="adj1" fmla="val 20794"/>
              <a:gd name="adj2" fmla="val 145001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Muss zuerst in „Angaben“ eingetragen werden (automatisch)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rechblase: rechteckig 11">
            <a:extLst>
              <a:ext uri="{FF2B5EF4-FFF2-40B4-BE49-F238E27FC236}">
                <a16:creationId xmlns:a16="http://schemas.microsoft.com/office/drawing/2014/main" id="{DBBC97CB-575F-5B41-B1C9-C4229BA3133A}"/>
              </a:ext>
            </a:extLst>
          </p:cNvPr>
          <p:cNvSpPr/>
          <p:nvPr/>
        </p:nvSpPr>
        <p:spPr>
          <a:xfrm>
            <a:off x="533808" y="752423"/>
            <a:ext cx="1390650" cy="310341"/>
          </a:xfrm>
          <a:prstGeom prst="wedgeRectCallout">
            <a:avLst>
              <a:gd name="adj1" fmla="val 26967"/>
              <a:gd name="adj2" fmla="val 199194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Infotexte beachten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prechblase: rechteckig 13">
            <a:extLst>
              <a:ext uri="{FF2B5EF4-FFF2-40B4-BE49-F238E27FC236}">
                <a16:creationId xmlns:a16="http://schemas.microsoft.com/office/drawing/2014/main" id="{802FA23A-4F6B-6262-0FB2-BB168D6F8F25}"/>
              </a:ext>
            </a:extLst>
          </p:cNvPr>
          <p:cNvSpPr/>
          <p:nvPr/>
        </p:nvSpPr>
        <p:spPr>
          <a:xfrm>
            <a:off x="1518483" y="4551824"/>
            <a:ext cx="1262838" cy="310341"/>
          </a:xfrm>
          <a:prstGeom prst="wedgeRectCallout">
            <a:avLst>
              <a:gd name="adj1" fmla="val -46641"/>
              <a:gd name="adj2" fmla="val -502395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Positionsnummer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DE60A9C-A75E-6BD8-DE35-53E1A22AD0E4}"/>
              </a:ext>
            </a:extLst>
          </p:cNvPr>
          <p:cNvSpPr txBox="1"/>
          <p:nvPr/>
        </p:nvSpPr>
        <p:spPr>
          <a:xfrm rot="5400000">
            <a:off x="5252426" y="3030060"/>
            <a:ext cx="6788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400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de-AT" sz="4400" dirty="0">
              <a:solidFill>
                <a:srgbClr val="00A5EF"/>
              </a:solidFill>
            </a:endParaRPr>
          </a:p>
        </p:txBody>
      </p:sp>
      <p:sp>
        <p:nvSpPr>
          <p:cNvPr id="21" name="Sprechblase: rechteckig 20">
            <a:extLst>
              <a:ext uri="{FF2B5EF4-FFF2-40B4-BE49-F238E27FC236}">
                <a16:creationId xmlns:a16="http://schemas.microsoft.com/office/drawing/2014/main" id="{CF41C25A-4183-6BE0-822E-307AD269FD55}"/>
              </a:ext>
            </a:extLst>
          </p:cNvPr>
          <p:cNvSpPr/>
          <p:nvPr/>
        </p:nvSpPr>
        <p:spPr>
          <a:xfrm>
            <a:off x="7101260" y="4318922"/>
            <a:ext cx="1292600" cy="321412"/>
          </a:xfrm>
          <a:prstGeom prst="wedgeRectCallout">
            <a:avLst>
              <a:gd name="adj1" fmla="val 19313"/>
              <a:gd name="adj2" fmla="val -394293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Lohnnebenkosten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prechblase: rechteckig 21">
            <a:extLst>
              <a:ext uri="{FF2B5EF4-FFF2-40B4-BE49-F238E27FC236}">
                <a16:creationId xmlns:a16="http://schemas.microsoft.com/office/drawing/2014/main" id="{9B2C2DDB-148E-358B-52BB-254B162D376A}"/>
              </a:ext>
            </a:extLst>
          </p:cNvPr>
          <p:cNvSpPr/>
          <p:nvPr/>
        </p:nvSpPr>
        <p:spPr>
          <a:xfrm>
            <a:off x="8111295" y="4738837"/>
            <a:ext cx="1815114" cy="932992"/>
          </a:xfrm>
          <a:prstGeom prst="wedgeRectCallout">
            <a:avLst>
              <a:gd name="adj1" fmla="val -26141"/>
              <a:gd name="adj2" fmla="val -216074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Gemeinkostenzuschlag = 25% bei Angestellten, bei Gesellschafter*innen bereits in EUR 45 inkludiert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prechblase: rechteckig 22">
            <a:extLst>
              <a:ext uri="{FF2B5EF4-FFF2-40B4-BE49-F238E27FC236}">
                <a16:creationId xmlns:a16="http://schemas.microsoft.com/office/drawing/2014/main" id="{20ADEF7E-4DFE-7680-BBAF-3C0B95251169}"/>
              </a:ext>
            </a:extLst>
          </p:cNvPr>
          <p:cNvSpPr/>
          <p:nvPr/>
        </p:nvSpPr>
        <p:spPr>
          <a:xfrm>
            <a:off x="9025498" y="1833622"/>
            <a:ext cx="1987311" cy="491288"/>
          </a:xfrm>
          <a:prstGeom prst="wedgeRectCallout">
            <a:avLst>
              <a:gd name="adj1" fmla="val -34434"/>
              <a:gd name="adj2" fmla="val 119592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Stundensatz (automatische Berechnung bei Angestellten) 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prechblase: rechteckig 23">
            <a:extLst>
              <a:ext uri="{FF2B5EF4-FFF2-40B4-BE49-F238E27FC236}">
                <a16:creationId xmlns:a16="http://schemas.microsoft.com/office/drawing/2014/main" id="{4853F9F9-546F-EB84-D8C1-183D84963A79}"/>
              </a:ext>
            </a:extLst>
          </p:cNvPr>
          <p:cNvSpPr/>
          <p:nvPr/>
        </p:nvSpPr>
        <p:spPr>
          <a:xfrm>
            <a:off x="9458006" y="3781196"/>
            <a:ext cx="1509058" cy="510706"/>
          </a:xfrm>
          <a:prstGeom prst="wedgeRectCallout">
            <a:avLst>
              <a:gd name="adj1" fmla="val -35000"/>
              <a:gd name="adj2" fmla="val -156640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Stundensatz Gesellschafter*innen (EUR 45 eingeben)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prechblase: rechteckig 24">
            <a:extLst>
              <a:ext uri="{FF2B5EF4-FFF2-40B4-BE49-F238E27FC236}">
                <a16:creationId xmlns:a16="http://schemas.microsoft.com/office/drawing/2014/main" id="{F29C69A1-9E75-D598-DEA0-19C179905112}"/>
              </a:ext>
            </a:extLst>
          </p:cNvPr>
          <p:cNvSpPr/>
          <p:nvPr/>
        </p:nvSpPr>
        <p:spPr>
          <a:xfrm>
            <a:off x="11083962" y="3429000"/>
            <a:ext cx="631179" cy="642824"/>
          </a:xfrm>
          <a:prstGeom prst="wedgeRectCallout">
            <a:avLst>
              <a:gd name="adj1" fmla="val -73122"/>
              <a:gd name="adj2" fmla="val -90930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Kosten </a:t>
            </a:r>
          </a:p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gesamt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4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9" grpId="0" animBg="1"/>
      <p:bldP spid="20" grpId="0" animBg="1"/>
      <p:bldP spid="11" grpId="0" animBg="1"/>
      <p:bldP spid="10" grpId="0" animBg="1"/>
      <p:bldP spid="7" grpId="0" animBg="1"/>
      <p:bldP spid="6" grpId="0" animBg="1"/>
      <p:bldP spid="12" grpId="0" animBg="1"/>
      <p:bldP spid="14" grpId="0" animBg="1"/>
      <p:bldP spid="17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833967" y="831301"/>
            <a:ext cx="10551581" cy="1005247"/>
          </a:xfrm>
        </p:spPr>
        <p:txBody>
          <a:bodyPr anchor="b"/>
          <a:lstStyle/>
          <a:p>
            <a:r>
              <a:rPr lang="de-DE" sz="28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Zielsetzung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AC3473-7A78-47D9-85B7-115FF1243F03}"/>
              </a:ext>
            </a:extLst>
          </p:cNvPr>
          <p:cNvSpPr txBox="1"/>
          <p:nvPr/>
        </p:nvSpPr>
        <p:spPr>
          <a:xfrm>
            <a:off x="806452" y="2117954"/>
            <a:ext cx="1047743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Bundesweites Förderungsprogramm im Rahmen der aws </a:t>
            </a:r>
            <a:r>
              <a:rPr lang="de-DE" sz="1400" b="1" dirty="0" err="1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de-DE" sz="1400" b="1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Food Systems – Initiative</a:t>
            </a:r>
            <a:r>
              <a:rPr lang="de-AT" sz="1400" b="1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umgesetzt von der Austria Wirtschaftsservice GmbH (aws)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400" b="1" dirty="0">
                <a:solidFill>
                  <a:srgbClr val="00A5E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!!! KEINE Investitionsförderung </a:t>
            </a:r>
            <a:r>
              <a:rPr lang="de-AT" sz="1400" dirty="0">
                <a:solidFill>
                  <a:srgbClr val="00A5E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für landwirtschaftliche Betriebe </a:t>
            </a:r>
            <a:r>
              <a:rPr lang="de-AT" sz="1400" b="1" dirty="0">
                <a:solidFill>
                  <a:srgbClr val="00A5E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de-DE" sz="1400" b="1" dirty="0">
              <a:solidFill>
                <a:srgbClr val="00A5E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Schaffung von Anreizen für </a:t>
            </a:r>
            <a:r>
              <a:rPr lang="de-AT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Neuentwicklungen</a:t>
            </a:r>
            <a:r>
              <a:rPr lang="de-AT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und </a:t>
            </a:r>
            <a:r>
              <a:rPr lang="de-AT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Stimulation von Innovationsschritten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Impulse und Anstoß zur </a:t>
            </a:r>
            <a:r>
              <a:rPr lang="de-AT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Transformation</a:t>
            </a:r>
            <a:r>
              <a:rPr lang="de-AT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de-AT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Aufzeigen alternativer Lösungsansätze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Vorzeige- und Modellcharakter </a:t>
            </a:r>
            <a:r>
              <a:rPr lang="de-AT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Potenzial zur Vervielfältigung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Erhöhung der Nachhaltigkeitsorientierung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Incentivierung und Intensivierung der </a:t>
            </a:r>
            <a:r>
              <a:rPr lang="de-A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 und transdisziplinären und </a:t>
            </a:r>
            <a:r>
              <a:rPr lang="de-AT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</a:t>
            </a:r>
            <a:r>
              <a:rPr lang="de-A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-sektoralen Zusammenarbeit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Steigerung der Wettbewerbsfähigkeit </a:t>
            </a:r>
            <a:r>
              <a:rPr lang="de-AT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AT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Verbesserung der Anschlussfähigkeit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 der Vorgründungs- und Gründungsphase </a:t>
            </a:r>
            <a:r>
              <a:rPr lang="de-AT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Kontext von Lebensmittelsystemen</a:t>
            </a:r>
          </a:p>
          <a:p>
            <a:pPr marL="285750" marR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Begünstigung eines </a:t>
            </a:r>
            <a:r>
              <a:rPr lang="de-AT" sz="1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Entrepreneural</a:t>
            </a:r>
            <a:r>
              <a:rPr lang="de-AT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Spir</a:t>
            </a:r>
            <a:r>
              <a:rPr lang="de-A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43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904C1411-7939-055C-228F-53172B84F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59218"/>
            <a:ext cx="5217587" cy="4930977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426870" y="339365"/>
            <a:ext cx="759163" cy="6150830"/>
          </a:xfrm>
        </p:spPr>
        <p:txBody>
          <a:bodyPr vert="vert270" anchor="t"/>
          <a:lstStyle/>
          <a:p>
            <a:r>
              <a:rPr lang="de-DE" sz="20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Tranche: </a:t>
            </a:r>
          </a:p>
          <a:p>
            <a:r>
              <a:rPr lang="de-DE" sz="20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Zeitaufzeichnung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F063DBB-DFEA-BD70-D5D3-2CC8D514B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237" y="545513"/>
            <a:ext cx="4395612" cy="4589720"/>
          </a:xfrm>
          <a:prstGeom prst="rect">
            <a:avLst/>
          </a:prstGeom>
        </p:spPr>
      </p:pic>
      <p:sp>
        <p:nvSpPr>
          <p:cNvPr id="13" name="Sprechblase: rechteckig 12">
            <a:extLst>
              <a:ext uri="{FF2B5EF4-FFF2-40B4-BE49-F238E27FC236}">
                <a16:creationId xmlns:a16="http://schemas.microsoft.com/office/drawing/2014/main" id="{8E7C3240-92ED-0DFE-2FE2-2B4AE9D84785}"/>
              </a:ext>
            </a:extLst>
          </p:cNvPr>
          <p:cNvSpPr/>
          <p:nvPr/>
        </p:nvSpPr>
        <p:spPr>
          <a:xfrm>
            <a:off x="1186033" y="2866571"/>
            <a:ext cx="882898" cy="505916"/>
          </a:xfrm>
          <a:prstGeom prst="wedgeRectCallout">
            <a:avLst>
              <a:gd name="adj1" fmla="val -1449"/>
              <a:gd name="adj2" fmla="val -96143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Monat/Jahr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prechblase: rechteckig 14">
            <a:extLst>
              <a:ext uri="{FF2B5EF4-FFF2-40B4-BE49-F238E27FC236}">
                <a16:creationId xmlns:a16="http://schemas.microsoft.com/office/drawing/2014/main" id="{BF5CDDD3-3FFA-97B1-22CA-AC7F4B8277DE}"/>
              </a:ext>
            </a:extLst>
          </p:cNvPr>
          <p:cNvSpPr/>
          <p:nvPr/>
        </p:nvSpPr>
        <p:spPr>
          <a:xfrm>
            <a:off x="2161153" y="2866571"/>
            <a:ext cx="888468" cy="505916"/>
          </a:xfrm>
          <a:prstGeom prst="wedgeRectCallout">
            <a:avLst>
              <a:gd name="adj1" fmla="val -19677"/>
              <a:gd name="adj2" fmla="val -96493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Anzahl der Stunden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rechblase: rechteckig 18">
            <a:extLst>
              <a:ext uri="{FF2B5EF4-FFF2-40B4-BE49-F238E27FC236}">
                <a16:creationId xmlns:a16="http://schemas.microsoft.com/office/drawing/2014/main" id="{99317CF6-9CBE-281D-22CF-41926FD6E492}"/>
              </a:ext>
            </a:extLst>
          </p:cNvPr>
          <p:cNvSpPr/>
          <p:nvPr/>
        </p:nvSpPr>
        <p:spPr>
          <a:xfrm>
            <a:off x="2794474" y="3502048"/>
            <a:ext cx="1499137" cy="510892"/>
          </a:xfrm>
          <a:prstGeom prst="wedgeRectCallout">
            <a:avLst>
              <a:gd name="adj1" fmla="val -23837"/>
              <a:gd name="adj2" fmla="val -222183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Nummer des Arbeitspakets lt. integraler Planung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rechblase: rechteckig 8">
            <a:extLst>
              <a:ext uri="{FF2B5EF4-FFF2-40B4-BE49-F238E27FC236}">
                <a16:creationId xmlns:a16="http://schemas.microsoft.com/office/drawing/2014/main" id="{AF3F8A16-A143-B40D-3524-2C5BE994E4F4}"/>
              </a:ext>
            </a:extLst>
          </p:cNvPr>
          <p:cNvSpPr/>
          <p:nvPr/>
        </p:nvSpPr>
        <p:spPr>
          <a:xfrm>
            <a:off x="5943359" y="827176"/>
            <a:ext cx="1292600" cy="505916"/>
          </a:xfrm>
          <a:prstGeom prst="wedgeRectCallout">
            <a:avLst>
              <a:gd name="adj1" fmla="val -245473"/>
              <a:gd name="adj2" fmla="val 21928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Produktnummer</a:t>
            </a:r>
            <a:r>
              <a:rPr lang="de-DE" dirty="0"/>
              <a:t> </a:t>
            </a:r>
          </a:p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lt. Förderungsanbot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prechblase: rechteckig 19">
            <a:extLst>
              <a:ext uri="{FF2B5EF4-FFF2-40B4-BE49-F238E27FC236}">
                <a16:creationId xmlns:a16="http://schemas.microsoft.com/office/drawing/2014/main" id="{3C928688-D57F-1077-FCA3-8600F383B1B8}"/>
              </a:ext>
            </a:extLst>
          </p:cNvPr>
          <p:cNvSpPr/>
          <p:nvPr/>
        </p:nvSpPr>
        <p:spPr>
          <a:xfrm>
            <a:off x="5943359" y="2468737"/>
            <a:ext cx="1202677" cy="371636"/>
          </a:xfrm>
          <a:prstGeom prst="wedgeRectCallout">
            <a:avLst>
              <a:gd name="adj1" fmla="val -252802"/>
              <a:gd name="adj2" fmla="val -164877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Stunden gesamt</a:t>
            </a:r>
            <a:endParaRPr lang="de-AT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rechblase: rechteckig 10">
            <a:extLst>
              <a:ext uri="{FF2B5EF4-FFF2-40B4-BE49-F238E27FC236}">
                <a16:creationId xmlns:a16="http://schemas.microsoft.com/office/drawing/2014/main" id="{9F7CF480-F1F9-1169-BACC-3AF7FD90A1E9}"/>
              </a:ext>
            </a:extLst>
          </p:cNvPr>
          <p:cNvSpPr/>
          <p:nvPr/>
        </p:nvSpPr>
        <p:spPr>
          <a:xfrm>
            <a:off x="5943359" y="1367348"/>
            <a:ext cx="1387996" cy="505916"/>
          </a:xfrm>
          <a:prstGeom prst="wedgeRectCallout">
            <a:avLst>
              <a:gd name="adj1" fmla="val -227834"/>
              <a:gd name="adj2" fmla="val -41822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Titel des Vorhabens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lt. Förderungsanbot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prechblase: rechteckig 9">
            <a:extLst>
              <a:ext uri="{FF2B5EF4-FFF2-40B4-BE49-F238E27FC236}">
                <a16:creationId xmlns:a16="http://schemas.microsoft.com/office/drawing/2014/main" id="{8239B865-A132-762E-A66F-D50CAD0ECC46}"/>
              </a:ext>
            </a:extLst>
          </p:cNvPr>
          <p:cNvSpPr/>
          <p:nvPr/>
        </p:nvSpPr>
        <p:spPr>
          <a:xfrm>
            <a:off x="5943359" y="1907520"/>
            <a:ext cx="1672800" cy="505916"/>
          </a:xfrm>
          <a:prstGeom prst="wedgeRectCallout">
            <a:avLst>
              <a:gd name="adj1" fmla="val -194820"/>
              <a:gd name="adj2" fmla="val -85609"/>
            </a:avLst>
          </a:prstGeom>
          <a:ln w="1587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Förderungsnehmende/r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lt. Förderungsanbot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rechblase: rechteckig 6">
            <a:extLst>
              <a:ext uri="{FF2B5EF4-FFF2-40B4-BE49-F238E27FC236}">
                <a16:creationId xmlns:a16="http://schemas.microsoft.com/office/drawing/2014/main" id="{432D98FA-98EF-7CFD-1D78-1C9529107D3F}"/>
              </a:ext>
            </a:extLst>
          </p:cNvPr>
          <p:cNvSpPr/>
          <p:nvPr/>
        </p:nvSpPr>
        <p:spPr>
          <a:xfrm>
            <a:off x="3240830" y="4697389"/>
            <a:ext cx="759163" cy="510892"/>
          </a:xfrm>
          <a:prstGeom prst="wedgeRectCallout">
            <a:avLst>
              <a:gd name="adj1" fmla="val -88675"/>
              <a:gd name="adj2" fmla="val 11739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Beispiel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prechblase: rechteckig 5">
            <a:extLst>
              <a:ext uri="{FF2B5EF4-FFF2-40B4-BE49-F238E27FC236}">
                <a16:creationId xmlns:a16="http://schemas.microsoft.com/office/drawing/2014/main" id="{436C7063-7582-4DE3-5480-B8F03856DF5D}"/>
              </a:ext>
            </a:extLst>
          </p:cNvPr>
          <p:cNvSpPr/>
          <p:nvPr/>
        </p:nvSpPr>
        <p:spPr>
          <a:xfrm>
            <a:off x="3688371" y="2845060"/>
            <a:ext cx="1499137" cy="510892"/>
          </a:xfrm>
          <a:prstGeom prst="wedgeRectCallout">
            <a:avLst>
              <a:gd name="adj1" fmla="val -23981"/>
              <a:gd name="adj2" fmla="val -99818"/>
            </a:avLst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Kurschbeschreibung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 der Tätigkeiten</a:t>
            </a:r>
            <a:endParaRPr lang="de-AT" sz="1000" b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7C8D26D-BE0C-BB4C-3A9B-55EBACBA3BD5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999993" y="4273420"/>
            <a:ext cx="1943366" cy="6794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E3FC6851-E5AE-A0A3-44AE-1D99E60519AA}"/>
              </a:ext>
            </a:extLst>
          </p:cNvPr>
          <p:cNvSpPr txBox="1"/>
          <p:nvPr/>
        </p:nvSpPr>
        <p:spPr>
          <a:xfrm>
            <a:off x="1645338" y="5445987"/>
            <a:ext cx="3812782" cy="116615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deckungsgleiche Stundensummen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im Kostennachweis „Personalkosten“ achten</a:t>
            </a:r>
          </a:p>
          <a:p>
            <a:pPr marL="263525" indent="-263525">
              <a:lnSpc>
                <a:spcPct val="150000"/>
              </a:lnSpc>
            </a:pP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	Zeitaufzeichnung pro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am Vorhabenden </a:t>
            </a:r>
            <a:r>
              <a:rPr lang="de-DE" sz="12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Mitarbeitendem/r übermitteln</a:t>
            </a:r>
            <a:endParaRPr lang="de-AT" sz="1200" b="1" dirty="0">
              <a:solidFill>
                <a:srgbClr val="00A5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2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  <p:bldP spid="9" grpId="0" animBg="1"/>
      <p:bldP spid="20" grpId="0" animBg="1"/>
      <p:bldP spid="11" grpId="0" animBg="1"/>
      <p:bldP spid="10" grpId="0" animBg="1"/>
      <p:bldP spid="7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E62A18A-7A2A-CCD8-CCB8-37B2BD81D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353" y="3030983"/>
            <a:ext cx="10562167" cy="1480369"/>
          </a:xfrm>
        </p:spPr>
        <p:txBody>
          <a:bodyPr/>
          <a:lstStyle/>
          <a:p>
            <a:r>
              <a:rPr lang="de-DE" sz="3600" dirty="0">
                <a:latin typeface="Arial Black" panose="020B0A04020102020204" pitchFamily="34" charset="0"/>
                <a:cs typeface="Arial" panose="020B0604020202020204" pitchFamily="34" charset="0"/>
              </a:rPr>
              <a:t>Prüfprozess der aws </a:t>
            </a:r>
          </a:p>
          <a:p>
            <a:r>
              <a:rPr lang="de-DE" sz="3600" dirty="0">
                <a:latin typeface="Arial Black" panose="020B0A04020102020204" pitchFamily="34" charset="0"/>
                <a:cs typeface="Arial" panose="020B0604020202020204" pitchFamily="34" charset="0"/>
              </a:rPr>
              <a:t>bei Abschluss des Vorhabens 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4C5BB4-A4C1-78A7-C5D4-EF47BBDEF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57" y="485149"/>
            <a:ext cx="4038546" cy="13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22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833967" y="1171185"/>
            <a:ext cx="10551581" cy="1005247"/>
          </a:xfrm>
        </p:spPr>
        <p:txBody>
          <a:bodyPr anchor="b"/>
          <a:lstStyle/>
          <a:p>
            <a:r>
              <a:rPr lang="de-DE" sz="28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Prüfprozess der aws bei Abschluss des Vorhabens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AC3473-7A78-47D9-85B7-115FF1243F03}"/>
              </a:ext>
            </a:extLst>
          </p:cNvPr>
          <p:cNvSpPr txBox="1"/>
          <p:nvPr/>
        </p:nvSpPr>
        <p:spPr>
          <a:xfrm>
            <a:off x="833967" y="2432224"/>
            <a:ext cx="104514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800" b="1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Überprüfung der inhaltlichen Erreichung der Vorhabenziele </a:t>
            </a:r>
            <a:r>
              <a:rPr lang="de-DE" sz="1800" b="0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(Endbericht und ggf. </a:t>
            </a:r>
            <a:r>
              <a:rPr lang="de-AT" sz="1800" b="0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Unterlagen)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800" b="1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Feststellung der tatsächlichen förderbaren Kosten </a:t>
            </a:r>
            <a:r>
              <a:rPr lang="de-DE" sz="1800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(„nur“ Erreichung der Gesamtvorhabenkosten ist NICHT ausreichend)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800" b="0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Vergleich Mittelverwendung Antrag / Endabrechnung (</a:t>
            </a:r>
            <a:r>
              <a:rPr lang="de-DE" sz="1800" b="1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Soll-Ist-Vergleich</a:t>
            </a:r>
            <a:r>
              <a:rPr lang="de-DE" sz="1800" b="0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800" b="0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ggf. </a:t>
            </a:r>
            <a:r>
              <a:rPr lang="de-DE" sz="1800" b="1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Klärung offener Fragen </a:t>
            </a:r>
            <a:r>
              <a:rPr lang="de-DE" sz="1800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Vorhabenrelevanz von Kosten, inhaltlichen </a:t>
            </a:r>
            <a:r>
              <a:rPr lang="de-AT" sz="1800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Ergebnissen etc.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800" b="1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stichprobenartige Überprüfung </a:t>
            </a:r>
            <a:r>
              <a:rPr lang="de-DE" sz="1800" b="0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Originalbelegen (Rechnungen, Zahlungsunterlagen, Bankbelegen, Gehaltsaufzeichnungen, etc.) 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ÜBERMITTLUNG VON RECHNUNGSBELEGEN VORAB </a:t>
            </a:r>
          </a:p>
          <a:p>
            <a:pPr marL="269875" indent="-269875" algn="l"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erst nach Aufforderung der aws im Zuge der STICHPROBENPRÜFUNG!</a:t>
            </a:r>
            <a:endParaRPr lang="de-DE" sz="1800" b="1" i="0" u="none" strike="noStrike" baseline="0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42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F108C55-0B33-819C-0DC5-0495D1022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651" y="896646"/>
            <a:ext cx="8274530" cy="5566502"/>
          </a:xfrm>
          <a:prstGeom prst="rect">
            <a:avLst/>
          </a:prstGeom>
        </p:spPr>
      </p:pic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615820" y="1423507"/>
            <a:ext cx="10551581" cy="582420"/>
          </a:xfrm>
        </p:spPr>
        <p:txBody>
          <a:bodyPr anchor="b"/>
          <a:lstStyle/>
          <a:p>
            <a:r>
              <a:rPr lang="de-DE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Stichprobenprüfung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AC3473-7A78-47D9-85B7-115FF1243F03}"/>
              </a:ext>
            </a:extLst>
          </p:cNvPr>
          <p:cNvSpPr txBox="1"/>
          <p:nvPr/>
        </p:nvSpPr>
        <p:spPr>
          <a:xfrm>
            <a:off x="606302" y="2323507"/>
            <a:ext cx="2609453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inkl. </a:t>
            </a:r>
          </a:p>
          <a:p>
            <a:pPr algn="l">
              <a:tabLst>
                <a:tab pos="269875" algn="l"/>
              </a:tabLst>
            </a:pPr>
            <a:r>
              <a:rPr lang="de-DE" sz="1600" b="1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600" b="1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Anforderungen +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1600" b="1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Zusammenfassung </a:t>
            </a:r>
          </a:p>
          <a:p>
            <a:pPr marL="269875" algn="l"/>
            <a:r>
              <a:rPr lang="de-DE" sz="1200" i="0" u="none" strike="noStrike" baseline="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 Überblick förderbare Kosten)</a:t>
            </a:r>
          </a:p>
          <a:p>
            <a:pPr marL="269875" algn="l"/>
            <a:endParaRPr lang="de-DE" sz="1400" i="0" u="none" strike="noStrike" baseline="0" dirty="0">
              <a:solidFill>
                <a:srgbClr val="003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 algn="l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rgbClr val="00A5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Übermittlung der angeforderten Unterlagen und Informationen</a:t>
            </a:r>
          </a:p>
          <a:p>
            <a:pPr algn="l"/>
            <a:endParaRPr lang="de-DE" sz="1600" b="1" dirty="0">
              <a:solidFill>
                <a:srgbClr val="00A5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 algn="l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Auszahlung </a:t>
            </a:r>
          </a:p>
          <a:p>
            <a:pPr algn="l">
              <a:tabLst>
                <a:tab pos="269875" algn="l"/>
              </a:tabLst>
            </a:pPr>
            <a:r>
              <a:rPr lang="de-DE" sz="1400" b="1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sz="1200" i="0" u="none" strike="noStrike" baseline="0" dirty="0">
              <a:solidFill>
                <a:srgbClr val="00377A"/>
              </a:solidFill>
              <a:latin typeface="Helvetica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de-DE" b="1" dirty="0">
              <a:solidFill>
                <a:srgbClr val="00377A"/>
              </a:solidFill>
              <a:latin typeface="Helvetica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de-DE" sz="1800" b="1" i="0" u="none" strike="noStrike" baseline="0" dirty="0">
              <a:solidFill>
                <a:srgbClr val="00A5EF"/>
              </a:solidFill>
              <a:latin typeface="Helvetica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820" y="523507"/>
            <a:ext cx="25140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58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E62A18A-7A2A-CCD8-CCB8-37B2BD81D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353" y="3030983"/>
            <a:ext cx="10562167" cy="1480369"/>
          </a:xfrm>
        </p:spPr>
        <p:txBody>
          <a:bodyPr/>
          <a:lstStyle/>
          <a:p>
            <a:r>
              <a:rPr lang="de-DE" sz="3600" dirty="0">
                <a:latin typeface="Arial Black" panose="020B0A04020102020204" pitchFamily="34" charset="0"/>
                <a:cs typeface="Arial" panose="020B0604020202020204" pitchFamily="34" charset="0"/>
              </a:rPr>
              <a:t>Tipps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4C5BB4-A4C1-78A7-C5D4-EF47BBDEF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57" y="485149"/>
            <a:ext cx="4038546" cy="13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83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806452" y="1200801"/>
            <a:ext cx="10551581" cy="1005247"/>
          </a:xfrm>
        </p:spPr>
        <p:txBody>
          <a:bodyPr anchor="b"/>
          <a:lstStyle/>
          <a:p>
            <a:r>
              <a:rPr lang="de-DE" sz="2800" dirty="0" err="1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Do‘s</a:t>
            </a:r>
            <a:r>
              <a:rPr lang="de-DE" sz="28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&amp; </a:t>
            </a:r>
            <a:r>
              <a:rPr lang="de-DE" sz="2800" dirty="0" err="1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Dont‘s</a:t>
            </a:r>
            <a:r>
              <a:rPr lang="de-DE" sz="28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AC3473-7A78-47D9-85B7-115FF1243F03}"/>
              </a:ext>
            </a:extLst>
          </p:cNvPr>
          <p:cNvSpPr txBox="1"/>
          <p:nvPr/>
        </p:nvSpPr>
        <p:spPr>
          <a:xfrm>
            <a:off x="740661" y="2551281"/>
            <a:ext cx="104514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3429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b="1" dirty="0">
                <a:solidFill>
                  <a:srgbClr val="032E6E"/>
                </a:solidFill>
                <a:latin typeface="Arial" panose="020B0604020202020204" pitchFamily="34" charset="0"/>
              </a:rPr>
              <a:t>Regelmäßige Erfassung aller Kosten und angefallenen Stunden </a:t>
            </a:r>
            <a:r>
              <a:rPr lang="de-DE" sz="1400" dirty="0">
                <a:solidFill>
                  <a:srgbClr val="032E6E"/>
                </a:solidFill>
                <a:latin typeface="Arial" panose="020B0604020202020204" pitchFamily="34" charset="0"/>
              </a:rPr>
              <a:t>und Eintragung in die dafür vorgesehenen und von der aws zur Verfügung gestellten Vorlagen (selbst „gebastelte“ Unterlagen können nicht anerkannt werden)</a:t>
            </a:r>
          </a:p>
          <a:p>
            <a:pPr marL="342900" indent="-342900" defTabSz="3429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b="1" dirty="0">
                <a:solidFill>
                  <a:srgbClr val="032E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Fragen zum Vorhaben und Änderungen im Vorhaben </a:t>
            </a:r>
            <a:r>
              <a:rPr lang="de-DE" sz="1400" dirty="0">
                <a:solidFill>
                  <a:srgbClr val="032E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(Inhalt, Kosten, Abbruch, Änderungen </a:t>
            </a:r>
            <a:r>
              <a:rPr lang="de-DE" sz="1400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Beteiligungsstruktur, Umgründung, etc.) </a:t>
            </a:r>
            <a:r>
              <a:rPr lang="de-DE" sz="1400" b="1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zeitnah stellen bzw. direkt</a:t>
            </a:r>
            <a:r>
              <a:rPr lang="de-DE" sz="1400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dem/der Projektbetreuer*in </a:t>
            </a:r>
            <a:r>
              <a:rPr lang="de-DE" sz="1400" b="1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bekanntgeben (bei Unklarheiten zuerst im  Vertrag nachschauen)</a:t>
            </a:r>
          </a:p>
          <a:p>
            <a:pPr marL="342900" indent="-342900" defTabSz="3429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Korrespondenz immer die </a:t>
            </a:r>
            <a:r>
              <a:rPr lang="de-DE" sz="1400" b="1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Produktnummer („P-Nr.“) lt. Förderungsvertrag </a:t>
            </a:r>
            <a:r>
              <a:rPr lang="de-DE" sz="1400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angeben. Halten Sie diese auch bei telefonischen Rückfragen bereit. </a:t>
            </a:r>
          </a:p>
          <a:p>
            <a:pPr marL="342900" indent="-342900" defTabSz="3429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b="1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Abrechnungsunterlagen vollständig ausgefüllt schicken </a:t>
            </a:r>
            <a:r>
              <a:rPr lang="de-DE" sz="1400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1400" b="1" dirty="0">
                <a:solidFill>
                  <a:srgbClr val="032E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Zeit einplanen – die Bearbeitung der Auszahlung kann bis zu 6 Wochen dauern.</a:t>
            </a:r>
          </a:p>
          <a:p>
            <a:pPr marL="342900" indent="-342900" defTabSz="3429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b="1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Firmenmäßige Fertigung </a:t>
            </a:r>
          </a:p>
          <a:p>
            <a:pPr marL="342900" indent="-342900" defTabSz="3429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b="1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Kosten, die VOR dem Vorhabenbeginn </a:t>
            </a:r>
            <a:r>
              <a:rPr lang="de-DE" sz="1400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bzw. </a:t>
            </a:r>
            <a:r>
              <a:rPr lang="de-AT" sz="1400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der Antragstellung (= „Anerkennungsstichtag</a:t>
            </a:r>
            <a:r>
              <a:rPr lang="de-AT" sz="1400" b="1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“) angefallen sind, abrechnen</a:t>
            </a:r>
            <a:r>
              <a:rPr lang="de-AT" sz="1400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de-AT" sz="1400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Vorhabenzeitraum steht im </a:t>
            </a:r>
            <a:r>
              <a:rPr lang="de-DE" sz="1400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Antrag und im Förderungsvertrag und ist spätestens nach Auszahlung der 1. Tranche nicht mehr änderbar!</a:t>
            </a:r>
          </a:p>
          <a:p>
            <a:pPr marL="342900" indent="-342900" defTabSz="3429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400" b="1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Endbericht max. 3 Monate nach Vorhabenende </a:t>
            </a:r>
            <a:r>
              <a:rPr lang="de-DE" sz="1400" dirty="0">
                <a:solidFill>
                  <a:srgbClr val="03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aws fordert nicht zur Abrechnung auf!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21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833967" y="1468621"/>
            <a:ext cx="10551581" cy="1005247"/>
          </a:xfrm>
        </p:spPr>
        <p:txBody>
          <a:bodyPr anchor="b"/>
          <a:lstStyle/>
          <a:p>
            <a:r>
              <a:rPr lang="de-DE" sz="2800" i="1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Exkurs: firmenmäßige Fertigung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0AC3473-7A78-47D9-85B7-115FF1243F03}"/>
              </a:ext>
            </a:extLst>
          </p:cNvPr>
          <p:cNvSpPr txBox="1"/>
          <p:nvPr/>
        </p:nvSpPr>
        <p:spPr>
          <a:xfrm>
            <a:off x="806452" y="2788843"/>
            <a:ext cx="104514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3429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„Firmenmäßige Fertigung“ bedeutet, dass ein Schriftstück von all jenen Personen zu unterschreiben ist, deren Vertretungsbefugnis aus dem Firmenbuch ersichtlich ist (Geschäftsführer*in, Vorstand, Prokurist*in), d.h.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laut Firmenbuch bevollmächtigt sind. </a:t>
            </a:r>
          </a:p>
          <a:p>
            <a:pPr marL="285750" indent="-285750" defTabSz="3429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Zur firmenmäßigen Zeichnung gehören </a:t>
            </a:r>
            <a:r>
              <a:rPr lang="de-DE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idR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de-DE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offizielle Firmenname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die </a:t>
            </a:r>
            <a:r>
              <a:rPr lang="de-DE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genaue Firmenanschrift 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 die </a:t>
            </a:r>
            <a:r>
              <a:rPr lang="de-DE" sz="1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Unterschrift</a:t>
            </a:r>
            <a:r>
              <a:rPr lang="de-DE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 vertretungsberechtigten Person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221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E62A18A-7A2A-CCD8-CCB8-37B2BD81D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353" y="3030983"/>
            <a:ext cx="10562167" cy="1480369"/>
          </a:xfrm>
        </p:spPr>
        <p:txBody>
          <a:bodyPr/>
          <a:lstStyle/>
          <a:p>
            <a:r>
              <a:rPr lang="de-DE" sz="3600" dirty="0">
                <a:latin typeface="Arial Black" panose="020B0A04020102020204" pitchFamily="34" charset="0"/>
                <a:cs typeface="Arial" panose="020B0604020202020204" pitchFamily="34" charset="0"/>
              </a:rPr>
              <a:t>Anhang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4C5BB4-A4C1-78A7-C5D4-EF47BBDEF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57" y="485149"/>
            <a:ext cx="4038546" cy="13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40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886086" y="2140025"/>
            <a:ext cx="10551581" cy="1005247"/>
          </a:xfrm>
        </p:spPr>
        <p:txBody>
          <a:bodyPr anchor="t"/>
          <a:lstStyle/>
          <a:p>
            <a:r>
              <a:rPr lang="de-AT" sz="2800" b="1" dirty="0">
                <a:solidFill>
                  <a:srgbClr val="00A5EF"/>
                </a:solidFill>
                <a:latin typeface="Arial Black" panose="020B0A04020102020204" pitchFamily="34" charset="0"/>
              </a:rPr>
              <a:t>Förderbare Kosten </a:t>
            </a:r>
            <a:r>
              <a:rPr lang="de-AT" sz="1600" b="1" dirty="0">
                <a:solidFill>
                  <a:srgbClr val="00A5EF"/>
                </a:solidFill>
                <a:latin typeface="Arial Black" panose="020B0A04020102020204" pitchFamily="34" charset="0"/>
              </a:rPr>
              <a:t>(lt. Programmdokument)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AT" sz="1600" dirty="0">
                <a:solidFill>
                  <a:srgbClr val="032B6E"/>
                </a:solidFill>
                <a:latin typeface="Arial Black" panose="020B0A04020102020204" pitchFamily="34" charset="0"/>
              </a:rPr>
              <a:t>alle </a:t>
            </a:r>
            <a:r>
              <a:rPr lang="de-AT" sz="1600" dirty="0">
                <a:solidFill>
                  <a:srgbClr val="00A5EF"/>
                </a:solidFill>
                <a:latin typeface="Arial Black" panose="020B0A04020102020204" pitchFamily="34" charset="0"/>
              </a:rPr>
              <a:t>dem Vorhaben zurechenbaren, tatsächlich entstandenen </a:t>
            </a:r>
            <a:r>
              <a:rPr lang="de-AT" sz="1600" dirty="0">
                <a:solidFill>
                  <a:srgbClr val="032B6E"/>
                </a:solidFill>
                <a:latin typeface="Arial Black" panose="020B0A04020102020204" pitchFamily="34" charset="0"/>
              </a:rPr>
              <a:t>Kosten für die Dauer des Vorhabens; bei der Planung ist auf eine </a:t>
            </a:r>
            <a:r>
              <a:rPr lang="de-AT" sz="1600" dirty="0">
                <a:solidFill>
                  <a:srgbClr val="00A5EF"/>
                </a:solidFill>
                <a:latin typeface="Arial Black" panose="020B0A04020102020204" pitchFamily="34" charset="0"/>
              </a:rPr>
              <a:t>Ausgewogenheit der Kosten </a:t>
            </a:r>
            <a:r>
              <a:rPr lang="de-AT" sz="1600" dirty="0">
                <a:solidFill>
                  <a:srgbClr val="032B6E"/>
                </a:solidFill>
                <a:latin typeface="Arial Black" panose="020B0A04020102020204" pitchFamily="34" charset="0"/>
              </a:rPr>
              <a:t>zu achten.</a:t>
            </a:r>
            <a:endParaRPr lang="de-AT" sz="1600" b="1" dirty="0">
              <a:solidFill>
                <a:srgbClr val="032B6E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D69C8588-DC22-7053-BD55-48AC64F8E743}"/>
              </a:ext>
            </a:extLst>
          </p:cNvPr>
          <p:cNvSpPr txBox="1">
            <a:spLocks/>
          </p:cNvSpPr>
          <p:nvPr/>
        </p:nvSpPr>
        <p:spPr>
          <a:xfrm>
            <a:off x="806452" y="2191102"/>
            <a:ext cx="9793738" cy="609039"/>
          </a:xfrm>
        </p:spPr>
        <p:txBody>
          <a:bodyPr/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6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1" indent="-228578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5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Font typeface="Arial"/>
              <a:buNone/>
            </a:pPr>
            <a:endParaRPr lang="de-DE" sz="2200" b="1" dirty="0">
              <a:solidFill>
                <a:srgbClr val="032B6E"/>
              </a:solidFill>
            </a:endParaRPr>
          </a:p>
          <a:p>
            <a:pPr marL="0" indent="0">
              <a:buFont typeface="Arial"/>
              <a:buNone/>
              <a:tabLst>
                <a:tab pos="269875" algn="l"/>
              </a:tabLst>
            </a:pPr>
            <a:r>
              <a:rPr lang="de-DE" sz="2200" b="1" dirty="0">
                <a:solidFill>
                  <a:srgbClr val="032B6E"/>
                </a:solidFill>
              </a:rPr>
              <a:t>	</a:t>
            </a:r>
            <a:endParaRPr lang="de-DE" dirty="0">
              <a:solidFill>
                <a:srgbClr val="032B6E"/>
              </a:solidFill>
            </a:endParaRPr>
          </a:p>
          <a:p>
            <a:pPr marL="0" indent="0">
              <a:buFont typeface="Arial"/>
              <a:buNone/>
            </a:pPr>
            <a:endParaRPr lang="de-DE" sz="2133" dirty="0">
              <a:solidFill>
                <a:srgbClr val="032B6E"/>
              </a:solidFill>
            </a:endParaRPr>
          </a:p>
          <a:p>
            <a:pPr marL="0" indent="0">
              <a:buFont typeface="Arial"/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de-AT" sz="1600" dirty="0">
              <a:solidFill>
                <a:prstClr val="black"/>
              </a:solidFill>
            </a:endParaRPr>
          </a:p>
          <a:p>
            <a:pPr lvl="2"/>
            <a:endParaRPr lang="de-AT" sz="1800" dirty="0">
              <a:solidFill>
                <a:srgbClr val="032B6E"/>
              </a:solidFill>
            </a:endParaRPr>
          </a:p>
        </p:txBody>
      </p:sp>
      <p:sp>
        <p:nvSpPr>
          <p:cNvPr id="3" name="Inhaltsplatzhalter 15">
            <a:extLst>
              <a:ext uri="{FF2B5EF4-FFF2-40B4-BE49-F238E27FC236}">
                <a16:creationId xmlns:a16="http://schemas.microsoft.com/office/drawing/2014/main" id="{382A1EAC-1584-4A89-B897-19B542454F48}"/>
              </a:ext>
            </a:extLst>
          </p:cNvPr>
          <p:cNvSpPr txBox="1">
            <a:spLocks/>
          </p:cNvSpPr>
          <p:nvPr/>
        </p:nvSpPr>
        <p:spPr>
          <a:xfrm>
            <a:off x="886086" y="2747805"/>
            <a:ext cx="9881804" cy="1502066"/>
          </a:xfrm>
        </p:spPr>
        <p:txBody>
          <a:bodyPr/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6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1" indent="-228578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5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de-DE" sz="2133" dirty="0">
              <a:solidFill>
                <a:srgbClr val="032B6E"/>
              </a:solidFill>
            </a:endParaRPr>
          </a:p>
          <a:p>
            <a:pPr marL="0" indent="0">
              <a:buFont typeface="Arial"/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de-AT" sz="1600" dirty="0">
              <a:solidFill>
                <a:prstClr val="black"/>
              </a:solidFill>
            </a:endParaRPr>
          </a:p>
          <a:p>
            <a:pPr lvl="2"/>
            <a:endParaRPr lang="de-AT" sz="1800" dirty="0">
              <a:solidFill>
                <a:srgbClr val="032B6E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801B0EC-6C15-A695-85A7-7337559DA143}"/>
              </a:ext>
            </a:extLst>
          </p:cNvPr>
          <p:cNvSpPr txBox="1"/>
          <p:nvPr/>
        </p:nvSpPr>
        <p:spPr>
          <a:xfrm>
            <a:off x="886085" y="3498838"/>
            <a:ext cx="10551581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Personalkosten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Löhne, Gehälter, auch Eigenleistungen (In Kind)!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Drittkosten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: Kosten für die Einbindung wesentlicher Akteur*innen,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Auftragsforschung, externes Know-how,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zugekaufte Personaldienstleistungen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(Leasing, Werkverträge), (Markt-)Studien/Patente/Lizenzen, Kosten für vorhabenspezifische Beratungsleistungen, Konzeptions-, Pilotierungs- und/oder Prototypkosten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Sachkosten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(im Rahmen der AFA während der Vorhabenlaufzeit): materielle und immaterielle Investitionen  (z. B. Schutz-/Lizenzrechte, Entwicklungskosten für Pilot-/Demonstrationsobjekte: Maschinen, Werkzeuge, etc.)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Sonstige Kosten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: Reisekosten, Materialkosten und Bedarfsmittel, Kosten für Aufbau und Betrieb eines Messestands, Unternehmensgründungskosten, Ausbildungskosten</a:t>
            </a:r>
            <a:endParaRPr lang="de-AT" sz="1600" b="1" u="sng" dirty="0">
              <a:solidFill>
                <a:srgbClr val="39BAE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85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872344" y="1627752"/>
            <a:ext cx="10551581" cy="1005247"/>
          </a:xfrm>
        </p:spPr>
        <p:txBody>
          <a:bodyPr anchor="t"/>
          <a:lstStyle/>
          <a:p>
            <a:r>
              <a:rPr lang="de-AT" sz="2800" b="1" dirty="0">
                <a:solidFill>
                  <a:srgbClr val="00A5EF"/>
                </a:solidFill>
                <a:latin typeface="Arial Black" panose="020B0A04020102020204" pitchFamily="34" charset="0"/>
              </a:rPr>
              <a:t>Personalkosten im Detail</a:t>
            </a:r>
            <a:endParaRPr lang="de-AT" sz="1600" b="1" dirty="0">
              <a:solidFill>
                <a:srgbClr val="032B6E"/>
              </a:solidFill>
              <a:latin typeface="Arial Black" panose="020B0A04020102020204" pitchFamily="34" charset="0"/>
            </a:endParaRPr>
          </a:p>
          <a:p>
            <a:r>
              <a:rPr lang="de-AT" sz="1600" dirty="0">
                <a:solidFill>
                  <a:srgbClr val="032B6E"/>
                </a:solidFill>
                <a:latin typeface="Arial Black" panose="020B0A04020102020204" pitchFamily="34" charset="0"/>
              </a:rPr>
              <a:t>alle vorhabenspezifischen Leistungen aller am Vorhaben Mitarbeitenden</a:t>
            </a:r>
            <a:endParaRPr lang="de-AT" sz="1600" b="1" dirty="0">
              <a:solidFill>
                <a:srgbClr val="032B6E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D69C8588-DC22-7053-BD55-48AC64F8E743}"/>
              </a:ext>
            </a:extLst>
          </p:cNvPr>
          <p:cNvSpPr txBox="1">
            <a:spLocks/>
          </p:cNvSpPr>
          <p:nvPr/>
        </p:nvSpPr>
        <p:spPr>
          <a:xfrm>
            <a:off x="806452" y="2191102"/>
            <a:ext cx="9793738" cy="609039"/>
          </a:xfrm>
        </p:spPr>
        <p:txBody>
          <a:bodyPr/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6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1" indent="-228578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5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Font typeface="Arial"/>
              <a:buNone/>
            </a:pPr>
            <a:endParaRPr lang="de-DE" sz="2200" b="1" dirty="0">
              <a:solidFill>
                <a:srgbClr val="032B6E"/>
              </a:solidFill>
            </a:endParaRPr>
          </a:p>
          <a:p>
            <a:pPr marL="0" indent="0">
              <a:buFont typeface="Arial"/>
              <a:buNone/>
              <a:tabLst>
                <a:tab pos="269875" algn="l"/>
              </a:tabLst>
            </a:pPr>
            <a:r>
              <a:rPr lang="de-DE" sz="2200" b="1" dirty="0">
                <a:solidFill>
                  <a:srgbClr val="032B6E"/>
                </a:solidFill>
              </a:rPr>
              <a:t>	</a:t>
            </a:r>
            <a:endParaRPr lang="de-DE" dirty="0">
              <a:solidFill>
                <a:srgbClr val="032B6E"/>
              </a:solidFill>
            </a:endParaRPr>
          </a:p>
          <a:p>
            <a:pPr marL="0" indent="0">
              <a:buFont typeface="Arial"/>
              <a:buNone/>
            </a:pPr>
            <a:endParaRPr lang="de-DE" sz="2133" dirty="0">
              <a:solidFill>
                <a:srgbClr val="032B6E"/>
              </a:solidFill>
            </a:endParaRPr>
          </a:p>
          <a:p>
            <a:pPr marL="0" indent="0">
              <a:buFont typeface="Arial"/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de-AT" sz="1600" dirty="0">
              <a:solidFill>
                <a:prstClr val="black"/>
              </a:solidFill>
            </a:endParaRPr>
          </a:p>
          <a:p>
            <a:pPr lvl="2"/>
            <a:endParaRPr lang="de-AT" sz="1800" dirty="0">
              <a:solidFill>
                <a:srgbClr val="032B6E"/>
              </a:solidFill>
            </a:endParaRPr>
          </a:p>
        </p:txBody>
      </p:sp>
      <p:sp>
        <p:nvSpPr>
          <p:cNvPr id="3" name="Inhaltsplatzhalter 15">
            <a:extLst>
              <a:ext uri="{FF2B5EF4-FFF2-40B4-BE49-F238E27FC236}">
                <a16:creationId xmlns:a16="http://schemas.microsoft.com/office/drawing/2014/main" id="{382A1EAC-1584-4A89-B897-19B542454F48}"/>
              </a:ext>
            </a:extLst>
          </p:cNvPr>
          <p:cNvSpPr txBox="1">
            <a:spLocks/>
          </p:cNvSpPr>
          <p:nvPr/>
        </p:nvSpPr>
        <p:spPr>
          <a:xfrm>
            <a:off x="886086" y="2747805"/>
            <a:ext cx="9881804" cy="1502066"/>
          </a:xfrm>
        </p:spPr>
        <p:txBody>
          <a:bodyPr/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6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1" indent="-228578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5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de-DE" sz="2133" dirty="0">
              <a:solidFill>
                <a:srgbClr val="032B6E"/>
              </a:solidFill>
            </a:endParaRPr>
          </a:p>
          <a:p>
            <a:pPr marL="0" indent="0">
              <a:buFont typeface="Arial"/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de-AT" sz="1600" dirty="0">
              <a:solidFill>
                <a:prstClr val="black"/>
              </a:solidFill>
            </a:endParaRPr>
          </a:p>
          <a:p>
            <a:pPr lvl="2"/>
            <a:endParaRPr lang="de-AT" sz="1800" dirty="0">
              <a:solidFill>
                <a:srgbClr val="032B6E"/>
              </a:solidFill>
            </a:endParaRPr>
          </a:p>
        </p:txBody>
      </p:sp>
      <p:graphicFrame>
        <p:nvGraphicFramePr>
          <p:cNvPr id="5" name="Tabelle 3">
            <a:extLst>
              <a:ext uri="{FF2B5EF4-FFF2-40B4-BE49-F238E27FC236}">
                <a16:creationId xmlns:a16="http://schemas.microsoft.com/office/drawing/2014/main" id="{71EB6EAC-A2CA-9930-C2E7-A13785933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54704"/>
              </p:ext>
            </p:extLst>
          </p:nvPr>
        </p:nvGraphicFramePr>
        <p:xfrm>
          <a:off x="869488" y="2554106"/>
          <a:ext cx="10326700" cy="321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63350">
                  <a:extLst>
                    <a:ext uri="{9D8B030D-6E8A-4147-A177-3AD203B41FA5}">
                      <a16:colId xmlns:a16="http://schemas.microsoft.com/office/drawing/2014/main" val="1370251794"/>
                    </a:ext>
                  </a:extLst>
                </a:gridCol>
                <a:gridCol w="5163350">
                  <a:extLst>
                    <a:ext uri="{9D8B030D-6E8A-4147-A177-3AD203B41FA5}">
                      <a16:colId xmlns:a16="http://schemas.microsoft.com/office/drawing/2014/main" val="1170701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  <a:highlight>
                            <a:srgbClr val="032B6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OHNE Gehaltsnachweis</a:t>
                      </a:r>
                      <a:endParaRPr lang="de-AT" sz="1600" dirty="0">
                        <a:solidFill>
                          <a:schemeClr val="bg1"/>
                        </a:solidFill>
                        <a:highlight>
                          <a:srgbClr val="032B6E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32B6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bg1"/>
                          </a:solidFill>
                          <a:highlight>
                            <a:srgbClr val="032B6E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Gehaltsnachweis</a:t>
                      </a:r>
                      <a:endParaRPr lang="de-AT" sz="1600" dirty="0">
                        <a:solidFill>
                          <a:schemeClr val="bg1"/>
                        </a:solidFill>
                        <a:highlight>
                          <a:srgbClr val="032B6E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32B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90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natürliche Personen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Einzelunternehmer*innen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 angestellte Gesellschafter*innen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Personen mit Vereinsfunktionen lt. Vereinsregister</a:t>
                      </a:r>
                      <a:endParaRPr lang="de-AT" sz="1600" dirty="0">
                        <a:solidFill>
                          <a:srgbClr val="032B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angestellte Mitarbeitende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angestellte und mitarbeitende Gesellschafter*innen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freie Dienstnehmer*innen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de-AT" sz="1600" dirty="0">
                        <a:solidFill>
                          <a:srgbClr val="032B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68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Stundensatz </a:t>
                      </a:r>
                      <a:r>
                        <a:rPr lang="de-DE" sz="1600" dirty="0" err="1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iHv</a:t>
                      </a:r>
                      <a:r>
                        <a:rPr lang="de-DE" sz="16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EUR 45 </a:t>
                      </a:r>
                    </a:p>
                    <a:p>
                      <a:pPr marL="358775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de-DE" sz="12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integralen Planung bereits hinterlegt)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Bruttomonatsgehalt bzw. -lohn </a:t>
                      </a:r>
                      <a:r>
                        <a:rPr lang="de-DE" sz="12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(Stundensatz wird in der integralen Planung automatisch berechnet)**</a:t>
                      </a:r>
                      <a:endParaRPr lang="de-AT" sz="1200" dirty="0">
                        <a:solidFill>
                          <a:srgbClr val="032B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34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Gemeinkostenzuschlag </a:t>
                      </a:r>
                      <a:r>
                        <a:rPr lang="de-DE" sz="1600" dirty="0" err="1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iHv</a:t>
                      </a:r>
                      <a:r>
                        <a:rPr lang="de-DE" sz="16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25 % inkludiert</a:t>
                      </a:r>
                      <a:r>
                        <a:rPr lang="de-DE" sz="12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Gemeinkostenzuschlag </a:t>
                      </a:r>
                      <a:r>
                        <a:rPr lang="de-DE" sz="1600" dirty="0" err="1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iHv</a:t>
                      </a:r>
                      <a:r>
                        <a:rPr lang="de-DE" sz="16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25% inkludiert</a:t>
                      </a:r>
                      <a:r>
                        <a:rPr lang="de-DE" sz="12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de-AT" sz="1200" dirty="0">
                        <a:solidFill>
                          <a:srgbClr val="032B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614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Nachweis mittels </a:t>
                      </a:r>
                      <a:r>
                        <a:rPr lang="de-DE" sz="1600" dirty="0" err="1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Zeitaufzeichung</a:t>
                      </a:r>
                      <a:r>
                        <a:rPr lang="de-DE" sz="16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(bei Endabrechnung)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6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Nachweis mittels Zeitaufzeichnung &amp; Bruttomonatslohnzettel </a:t>
                      </a:r>
                      <a:r>
                        <a:rPr lang="de-DE" sz="1200" dirty="0">
                          <a:solidFill>
                            <a:srgbClr val="032B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(bei Endabrechnung)</a:t>
                      </a:r>
                      <a:endParaRPr lang="de-AT" sz="1200" dirty="0">
                        <a:solidFill>
                          <a:srgbClr val="032B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888150"/>
                  </a:ext>
                </a:extLst>
              </a:tr>
            </a:tbl>
          </a:graphicData>
        </a:graphic>
      </p:graphicFrame>
      <p:sp>
        <p:nvSpPr>
          <p:cNvPr id="7" name="Rechteck 19">
            <a:extLst>
              <a:ext uri="{FF2B5EF4-FFF2-40B4-BE49-F238E27FC236}">
                <a16:creationId xmlns:a16="http://schemas.microsoft.com/office/drawing/2014/main" id="{3508657D-2AC0-A317-4BA0-75E283865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86" y="5872828"/>
            <a:ext cx="10323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3400"/>
              </a:lnSpc>
              <a:buFont typeface="Symbol" panose="05050102010706020507" pitchFamily="18" charset="2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3200"/>
              </a:lnSpc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3200"/>
              </a:lnSpc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9388" indent="-179388">
              <a:lnSpc>
                <a:spcPct val="100000"/>
              </a:lnSpc>
              <a:buFontTx/>
              <a:buNone/>
            </a:pPr>
            <a:r>
              <a:rPr lang="de-DE" altLang="de-DE" sz="1200" baseline="-25000" dirty="0">
                <a:solidFill>
                  <a:srgbClr val="002E6E"/>
                </a:solidFill>
              </a:rPr>
              <a:t>** 	Stundensatzberechnung bei Angestellten basiert auf dem tatsächlichen Bruttomonatsgehalt-/lohn (ohne Berücksichtigung von Überstundenpauschalen) inkl. max. 85% Lohnnebenkosten und 25% Gemeinkostenzuschlag, gerechnet auf 12 Monate.</a:t>
            </a:r>
          </a:p>
          <a:p>
            <a:pPr marL="179388" indent="-179388">
              <a:lnSpc>
                <a:spcPct val="100000"/>
              </a:lnSpc>
              <a:buFontTx/>
              <a:buNone/>
            </a:pPr>
            <a:r>
              <a:rPr lang="de-AT" sz="1200" baseline="-25000" dirty="0">
                <a:solidFill>
                  <a:srgbClr val="002E6E"/>
                </a:solidFill>
              </a:rPr>
              <a:t>*** 	Der Gemeinkostenzuschlag deckt alle anfallenden Gemeinkosten ab.</a:t>
            </a:r>
            <a:endParaRPr lang="de-DE" altLang="de-DE" sz="1200" baseline="-25000" dirty="0">
              <a:solidFill>
                <a:srgbClr val="002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8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886086" y="1688479"/>
            <a:ext cx="10551581" cy="1005247"/>
          </a:xfrm>
        </p:spPr>
        <p:txBody>
          <a:bodyPr anchor="b"/>
          <a:lstStyle/>
          <a:p>
            <a:r>
              <a:rPr lang="de-DE" sz="28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Förderbare Vorhaben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D69C8588-DC22-7053-BD55-48AC64F8E743}"/>
              </a:ext>
            </a:extLst>
          </p:cNvPr>
          <p:cNvSpPr txBox="1">
            <a:spLocks/>
          </p:cNvSpPr>
          <p:nvPr/>
        </p:nvSpPr>
        <p:spPr>
          <a:xfrm>
            <a:off x="806452" y="2819961"/>
            <a:ext cx="9793738" cy="609039"/>
          </a:xfrm>
        </p:spPr>
        <p:txBody>
          <a:bodyPr/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6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7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1" indent="-228578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5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>
              <a:lnSpc>
                <a:spcPct val="150000"/>
              </a:lnSpc>
              <a:buNone/>
            </a:pPr>
            <a:endParaRPr lang="de-DE" sz="1000" b="1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20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Innovationsvorhaben</a:t>
            </a:r>
            <a:r>
              <a:rPr lang="de-DE" sz="20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 das Potenzial haben einen </a:t>
            </a:r>
            <a:endParaRPr lang="de-DE" sz="2000" b="1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de-DE" sz="20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Beitrag zur Nachhaltigkeitstransformation von Lebensmittelsystemen (ökonomisch, ökologisch, sozial) </a:t>
            </a:r>
            <a:r>
              <a:rPr lang="de-DE" sz="20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leisten </a:t>
            </a:r>
          </a:p>
          <a:p>
            <a:pPr marL="0" indent="354013">
              <a:spcBef>
                <a:spcPts val="600"/>
              </a:spcBef>
              <a:spcAft>
                <a:spcPts val="600"/>
              </a:spcAft>
              <a:buNone/>
              <a:tabLst>
                <a:tab pos="269875" algn="l"/>
              </a:tabLst>
            </a:pPr>
            <a:r>
              <a:rPr lang="de-DE" sz="20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dahingehende</a:t>
            </a:r>
            <a:r>
              <a:rPr lang="de-DE" sz="20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de-DE" sz="20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Innovations- und Transformationsimpulse </a:t>
            </a:r>
            <a:r>
              <a:rPr lang="de-DE" sz="20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 setzen/zu ermöglichen.</a:t>
            </a:r>
          </a:p>
          <a:p>
            <a:pPr marL="263525" indent="-263525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de-DE" sz="2000" b="1" dirty="0">
                <a:solidFill>
                  <a:srgbClr val="032B6E"/>
                </a:solidFill>
              </a:rPr>
              <a:t>	</a:t>
            </a:r>
          </a:p>
          <a:p>
            <a:pPr marL="457200" lvl="1" indent="0">
              <a:lnSpc>
                <a:spcPct val="150000"/>
              </a:lnSpc>
              <a:buFont typeface="Arial"/>
              <a:buNone/>
            </a:pPr>
            <a:endParaRPr lang="de-DE" sz="2200" b="1" dirty="0">
              <a:solidFill>
                <a:srgbClr val="032B6E"/>
              </a:solidFill>
            </a:endParaRPr>
          </a:p>
          <a:p>
            <a:pPr marL="0" indent="0">
              <a:buFont typeface="Arial"/>
              <a:buNone/>
              <a:tabLst>
                <a:tab pos="269875" algn="l"/>
              </a:tabLst>
            </a:pPr>
            <a:r>
              <a:rPr lang="de-DE" sz="2200" b="1" dirty="0">
                <a:solidFill>
                  <a:srgbClr val="032B6E"/>
                </a:solidFill>
              </a:rPr>
              <a:t>	</a:t>
            </a:r>
            <a:endParaRPr lang="de-DE" dirty="0">
              <a:solidFill>
                <a:srgbClr val="032B6E"/>
              </a:solidFill>
            </a:endParaRPr>
          </a:p>
          <a:p>
            <a:pPr marL="0" indent="0">
              <a:buFont typeface="Arial"/>
              <a:buNone/>
            </a:pPr>
            <a:endParaRPr lang="de-DE" sz="2133" dirty="0">
              <a:solidFill>
                <a:srgbClr val="032B6E"/>
              </a:solidFill>
            </a:endParaRPr>
          </a:p>
          <a:p>
            <a:pPr marL="0" indent="0">
              <a:buFont typeface="Arial"/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indent="0">
              <a:buFont typeface="Arial"/>
              <a:buNone/>
            </a:pPr>
            <a:endParaRPr lang="de-AT" sz="1600" dirty="0">
              <a:solidFill>
                <a:prstClr val="black"/>
              </a:solidFill>
            </a:endParaRPr>
          </a:p>
          <a:p>
            <a:pPr lvl="2"/>
            <a:endParaRPr lang="de-AT" sz="1800" dirty="0">
              <a:solidFill>
                <a:srgbClr val="032B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90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91384" y="1020284"/>
            <a:ext cx="10551581" cy="523904"/>
          </a:xfrm>
        </p:spPr>
        <p:txBody>
          <a:bodyPr/>
          <a:lstStyle/>
          <a:p>
            <a:r>
              <a:rPr lang="de-AT" dirty="0">
                <a:solidFill>
                  <a:srgbClr val="00A5EF"/>
                </a:solidFill>
                <a:latin typeface="Arial Black" panose="020B0A04020102020204" pitchFamily="34" charset="0"/>
              </a:rPr>
              <a:t>Drittkosten im Detail</a:t>
            </a:r>
          </a:p>
          <a:p>
            <a:r>
              <a:rPr lang="de-AT" sz="18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alle von Dritten zugekauften und vorhabenrelevanten Kosten</a:t>
            </a:r>
          </a:p>
        </p:txBody>
      </p:sp>
      <p:sp>
        <p:nvSpPr>
          <p:cNvPr id="6" name="Rechteck 14"/>
          <p:cNvSpPr>
            <a:spLocks noChangeArrowheads="1"/>
          </p:cNvSpPr>
          <p:nvPr/>
        </p:nvSpPr>
        <p:spPr bwMode="auto">
          <a:xfrm>
            <a:off x="4246034" y="1593390"/>
            <a:ext cx="4288367" cy="8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ts val="3400"/>
              </a:lnSpc>
              <a:buFont typeface="Symbol" panose="05050102010706020507" pitchFamily="18" charset="2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3200"/>
              </a:lnSpc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3200"/>
              </a:lnSpc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933"/>
              </a:lnSpc>
              <a:buFont typeface="Wingdings" panose="05000000000000000000" pitchFamily="2" charset="2"/>
              <a:buChar char="ü"/>
            </a:pPr>
            <a:endParaRPr lang="de-DE" altLang="de-DE" sz="2133" dirty="0">
              <a:solidFill>
                <a:srgbClr val="00377A"/>
              </a:solidFill>
            </a:endParaRPr>
          </a:p>
          <a:p>
            <a:pPr>
              <a:lnSpc>
                <a:spcPts val="2933"/>
              </a:lnSpc>
              <a:buFont typeface="Wingdings" panose="05000000000000000000" pitchFamily="2" charset="2"/>
              <a:buChar char="ü"/>
            </a:pPr>
            <a:endParaRPr lang="de-DE" altLang="de-DE" sz="2133" dirty="0"/>
          </a:p>
        </p:txBody>
      </p:sp>
      <p:sp>
        <p:nvSpPr>
          <p:cNvPr id="7" name="Rechteck 15"/>
          <p:cNvSpPr>
            <a:spLocks noChangeArrowheads="1"/>
          </p:cNvSpPr>
          <p:nvPr/>
        </p:nvSpPr>
        <p:spPr bwMode="auto">
          <a:xfrm>
            <a:off x="721551" y="2062414"/>
            <a:ext cx="4283581" cy="8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ts val="3400"/>
              </a:lnSpc>
              <a:buFont typeface="Symbol" panose="05050102010706020507" pitchFamily="18" charset="2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3200"/>
              </a:lnSpc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3200"/>
              </a:lnSpc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933"/>
              </a:lnSpc>
              <a:buFont typeface="Wingdings" panose="05000000000000000000" pitchFamily="2" charset="2"/>
              <a:buChar char="§"/>
            </a:pPr>
            <a:endParaRPr lang="de-DE" altLang="de-DE" sz="2133" dirty="0">
              <a:solidFill>
                <a:srgbClr val="002E6E"/>
              </a:solidFill>
            </a:endParaRPr>
          </a:p>
          <a:p>
            <a:pPr>
              <a:lnSpc>
                <a:spcPts val="2933"/>
              </a:lnSpc>
              <a:buFont typeface="Wingdings" panose="05000000000000000000" pitchFamily="2" charset="2"/>
              <a:buChar char="§"/>
            </a:pPr>
            <a:endParaRPr lang="de-DE" altLang="de-DE" sz="2133" dirty="0">
              <a:solidFill>
                <a:srgbClr val="002E6E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88CBF9C-82F2-6AE4-67B2-F23D9ACD78FB}"/>
              </a:ext>
            </a:extLst>
          </p:cNvPr>
          <p:cNvSpPr txBox="1"/>
          <p:nvPr/>
        </p:nvSpPr>
        <p:spPr>
          <a:xfrm>
            <a:off x="820210" y="1425781"/>
            <a:ext cx="1055158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z. B.: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Einbindung wesentlicher Akteur*innen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Auftragsforschung, techn. od. wissenschaftliches Know-how oder gleichwertige Dienstleistungen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Zugekaufte Personaldienstleistungen (Leasing, Werkverträge)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Studien, Patente, Lizenzen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Kosten für vorhabenrelevante Beratungsleistungen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Konzeptions-, Pilotierungs- und/oder Prototypkosten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A3A0D39-08F5-037E-532F-E7EA68F83E27}"/>
              </a:ext>
            </a:extLst>
          </p:cNvPr>
          <p:cNvSpPr txBox="1"/>
          <p:nvPr/>
        </p:nvSpPr>
        <p:spPr>
          <a:xfrm>
            <a:off x="806468" y="4753599"/>
            <a:ext cx="6998926" cy="803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933"/>
              </a:lnSpc>
              <a:buNone/>
            </a:pPr>
            <a:r>
              <a:rPr lang="de-DE" altLang="de-DE" sz="1800" b="1" dirty="0">
                <a:solidFill>
                  <a:srgbClr val="002E6E"/>
                </a:solidFill>
                <a:latin typeface="Arial Black" panose="020B0A04020102020204" pitchFamily="34" charset="0"/>
              </a:rPr>
              <a:t>Was ist beim Ansatz dieser Kosten zu beachten?</a:t>
            </a:r>
          </a:p>
          <a:p>
            <a:pPr>
              <a:lnSpc>
                <a:spcPts val="2933"/>
              </a:lnSpc>
              <a:buNone/>
            </a:pPr>
            <a:endParaRPr lang="de-DE" altLang="de-DE" sz="1800" b="1" dirty="0">
              <a:solidFill>
                <a:srgbClr val="002E6E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1BA8329-1D65-4F55-E8A5-D5CE808289EB}"/>
              </a:ext>
            </a:extLst>
          </p:cNvPr>
          <p:cNvSpPr txBox="1"/>
          <p:nvPr/>
        </p:nvSpPr>
        <p:spPr>
          <a:xfrm>
            <a:off x="806468" y="5264610"/>
            <a:ext cx="10551579" cy="1157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Honorarnoten = Drittkosten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Planung dieser Kosten basierend auf Anboten, Marktpreisen, solider Erfahrungs- oder Schätzwerte</a:t>
            </a:r>
          </a:p>
          <a:p>
            <a:pPr>
              <a:lnSpc>
                <a:spcPts val="2933"/>
              </a:lnSpc>
              <a:buFont typeface="Wingdings" panose="05000000000000000000" pitchFamily="2" charset="2"/>
              <a:buChar char="§"/>
            </a:pPr>
            <a:endParaRPr lang="de-DE" altLang="de-DE" sz="1867" dirty="0">
              <a:solidFill>
                <a:srgbClr val="002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92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91384" y="1058089"/>
            <a:ext cx="10551581" cy="523904"/>
          </a:xfrm>
        </p:spPr>
        <p:txBody>
          <a:bodyPr/>
          <a:lstStyle/>
          <a:p>
            <a:r>
              <a:rPr lang="de-AT" dirty="0">
                <a:solidFill>
                  <a:srgbClr val="00A5EF"/>
                </a:solidFill>
                <a:latin typeface="Arial Black" panose="020B0A04020102020204" pitchFamily="34" charset="0"/>
              </a:rPr>
              <a:t>Sachkosten im Detail</a:t>
            </a:r>
          </a:p>
          <a:p>
            <a:r>
              <a:rPr lang="de-AT" sz="1600" dirty="0">
                <a:solidFill>
                  <a:srgbClr val="032B6E"/>
                </a:solidFill>
                <a:latin typeface="Arial Black" panose="020B0A04020102020204" pitchFamily="34" charset="0"/>
              </a:rPr>
              <a:t>materielle und immaterielle Investitionen mit nachweislich direktem Vorhabenbezug</a:t>
            </a:r>
          </a:p>
        </p:txBody>
      </p:sp>
      <p:sp>
        <p:nvSpPr>
          <p:cNvPr id="6" name="Rechteck 14"/>
          <p:cNvSpPr>
            <a:spLocks noChangeArrowheads="1"/>
          </p:cNvSpPr>
          <p:nvPr/>
        </p:nvSpPr>
        <p:spPr bwMode="auto">
          <a:xfrm>
            <a:off x="4246034" y="1593390"/>
            <a:ext cx="4288367" cy="8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ts val="3400"/>
              </a:lnSpc>
              <a:buFont typeface="Symbol" panose="05050102010706020507" pitchFamily="18" charset="2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3200"/>
              </a:lnSpc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3200"/>
              </a:lnSpc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933"/>
              </a:lnSpc>
              <a:buFont typeface="Wingdings" panose="05000000000000000000" pitchFamily="2" charset="2"/>
              <a:buChar char="ü"/>
            </a:pPr>
            <a:endParaRPr lang="de-DE" altLang="de-DE" sz="2133" dirty="0">
              <a:solidFill>
                <a:srgbClr val="00377A"/>
              </a:solidFill>
            </a:endParaRPr>
          </a:p>
          <a:p>
            <a:pPr>
              <a:lnSpc>
                <a:spcPts val="2933"/>
              </a:lnSpc>
              <a:buFont typeface="Wingdings" panose="05000000000000000000" pitchFamily="2" charset="2"/>
              <a:buChar char="ü"/>
            </a:pPr>
            <a:endParaRPr lang="de-DE" altLang="de-DE" sz="2133" dirty="0"/>
          </a:p>
        </p:txBody>
      </p:sp>
      <p:sp>
        <p:nvSpPr>
          <p:cNvPr id="7" name="Rechteck 15"/>
          <p:cNvSpPr>
            <a:spLocks noChangeArrowheads="1"/>
          </p:cNvSpPr>
          <p:nvPr/>
        </p:nvSpPr>
        <p:spPr bwMode="auto">
          <a:xfrm>
            <a:off x="721551" y="2062414"/>
            <a:ext cx="4283581" cy="8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ts val="3400"/>
              </a:lnSpc>
              <a:buFont typeface="Symbol" panose="05050102010706020507" pitchFamily="18" charset="2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3200"/>
              </a:lnSpc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3200"/>
              </a:lnSpc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933"/>
              </a:lnSpc>
              <a:buFont typeface="Wingdings" panose="05000000000000000000" pitchFamily="2" charset="2"/>
              <a:buChar char="§"/>
            </a:pPr>
            <a:endParaRPr lang="de-DE" altLang="de-DE" sz="2133" dirty="0">
              <a:solidFill>
                <a:srgbClr val="002E6E"/>
              </a:solidFill>
            </a:endParaRPr>
          </a:p>
          <a:p>
            <a:pPr>
              <a:lnSpc>
                <a:spcPts val="2933"/>
              </a:lnSpc>
              <a:buFont typeface="Wingdings" panose="05000000000000000000" pitchFamily="2" charset="2"/>
              <a:buChar char="§"/>
            </a:pPr>
            <a:endParaRPr lang="de-DE" altLang="de-DE" sz="2133" dirty="0">
              <a:solidFill>
                <a:srgbClr val="002E6E"/>
              </a:solidFill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161A869E-CCC0-0763-78C6-9CAF36C81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84" y="1497631"/>
            <a:ext cx="9567384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ts val="3400"/>
              </a:lnSpc>
              <a:buFont typeface="Symbol" panose="05050102010706020507" pitchFamily="18" charset="2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3200"/>
              </a:lnSpc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3200"/>
              </a:lnSpc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ts val="2933"/>
              </a:lnSpc>
              <a:buNone/>
            </a:pPr>
            <a:endParaRPr lang="de-DE" altLang="de-DE" sz="1867" dirty="0">
              <a:solidFill>
                <a:srgbClr val="002E6E"/>
              </a:solidFill>
            </a:endParaRPr>
          </a:p>
          <a:p>
            <a:pPr marL="0" indent="0">
              <a:lnSpc>
                <a:spcPts val="2933"/>
              </a:lnSpc>
              <a:buNone/>
            </a:pPr>
            <a:r>
              <a:rPr lang="de-DE" altLang="de-DE" sz="1600" dirty="0">
                <a:solidFill>
                  <a:srgbClr val="002E6E"/>
                </a:solidFill>
              </a:rPr>
              <a:t>z. B.:</a:t>
            </a:r>
          </a:p>
          <a:p>
            <a:pPr>
              <a:lnSpc>
                <a:spcPts val="2933"/>
              </a:lnSpc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rgbClr val="002E6E"/>
                </a:solidFill>
              </a:rPr>
              <a:t>Verbrauchsmaterial</a:t>
            </a:r>
          </a:p>
          <a:p>
            <a:pPr>
              <a:lnSpc>
                <a:spcPts val="2933"/>
              </a:lnSpc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rgbClr val="002E6E"/>
                </a:solidFill>
              </a:rPr>
              <a:t>Instrumente, Ausrüstungen</a:t>
            </a:r>
          </a:p>
          <a:p>
            <a:pPr>
              <a:lnSpc>
                <a:spcPts val="2933"/>
              </a:lnSpc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rgbClr val="002E6E"/>
                </a:solidFill>
              </a:rPr>
              <a:t>Patente und Lizenzen</a:t>
            </a:r>
          </a:p>
          <a:p>
            <a:pPr>
              <a:lnSpc>
                <a:spcPts val="2933"/>
              </a:lnSpc>
              <a:buFont typeface="Wingdings" panose="05000000000000000000" pitchFamily="2" charset="2"/>
              <a:buChar char="§"/>
            </a:pPr>
            <a:endParaRPr lang="de-DE" altLang="de-DE" sz="1867" dirty="0">
              <a:solidFill>
                <a:srgbClr val="002E6E"/>
              </a:solidFill>
            </a:endParaRPr>
          </a:p>
        </p:txBody>
      </p:sp>
      <p:sp>
        <p:nvSpPr>
          <p:cNvPr id="4" name="Rechteck 18">
            <a:extLst>
              <a:ext uri="{FF2B5EF4-FFF2-40B4-BE49-F238E27FC236}">
                <a16:creationId xmlns:a16="http://schemas.microsoft.com/office/drawing/2014/main" id="{7A99E7AD-03C9-3FBD-6DD5-D4CA03BB6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84" y="3996789"/>
            <a:ext cx="10175684" cy="180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3400"/>
              </a:lnSpc>
              <a:buFont typeface="Symbol" panose="05050102010706020507" pitchFamily="18" charset="2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3200"/>
              </a:lnSpc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3200"/>
              </a:lnSpc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altLang="de-DE" sz="1600" b="1" dirty="0">
                <a:solidFill>
                  <a:srgbClr val="032B6E"/>
                </a:solidFill>
                <a:latin typeface="Arial Black" panose="020B0A04020102020204" pitchFamily="34" charset="0"/>
                <a:cs typeface="Arial"/>
              </a:rPr>
              <a:t>Was ist beim Ansatz dieser Kosten zu beachten?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rgbClr val="002E6E"/>
                </a:solidFill>
              </a:rPr>
              <a:t>nur im Rahmen des AFA-Werts für die Dauer der Vorhabenlaufzeit förderbar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rgbClr val="002E6E"/>
                </a:solidFill>
              </a:rPr>
              <a:t>Geringfügige Wirtschaftsgüter (GWG) mit einem Anschaffungswert </a:t>
            </a:r>
            <a:r>
              <a:rPr lang="de-DE" altLang="de-DE" sz="1600" dirty="0" err="1">
                <a:solidFill>
                  <a:srgbClr val="002E6E"/>
                </a:solidFill>
              </a:rPr>
              <a:t>iHv</a:t>
            </a:r>
            <a:r>
              <a:rPr lang="de-DE" altLang="de-DE" sz="1600" dirty="0">
                <a:solidFill>
                  <a:srgbClr val="002E6E"/>
                </a:solidFill>
              </a:rPr>
              <a:t> € 1.000 nto müssen nicht aktiviert werden, d.h. diese sind zur Gänze förderbar</a:t>
            </a:r>
          </a:p>
          <a:p>
            <a:pPr>
              <a:lnSpc>
                <a:spcPts val="2933"/>
              </a:lnSpc>
              <a:buNone/>
            </a:pPr>
            <a:endParaRPr lang="de-DE" altLang="de-DE" sz="2133" b="1" dirty="0">
              <a:solidFill>
                <a:srgbClr val="002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90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91384" y="1058089"/>
            <a:ext cx="10551581" cy="523904"/>
          </a:xfrm>
        </p:spPr>
        <p:txBody>
          <a:bodyPr/>
          <a:lstStyle/>
          <a:p>
            <a:r>
              <a:rPr lang="de-AT" dirty="0">
                <a:solidFill>
                  <a:srgbClr val="00A5EF"/>
                </a:solidFill>
                <a:latin typeface="Arial Black" panose="020B0A04020102020204" pitchFamily="34" charset="0"/>
              </a:rPr>
              <a:t>Sonstige Kosten im Detail</a:t>
            </a:r>
          </a:p>
          <a:p>
            <a:r>
              <a:rPr lang="de-DE" altLang="de-DE" sz="1600" dirty="0">
                <a:solidFill>
                  <a:srgbClr val="002E6E"/>
                </a:solidFill>
                <a:latin typeface="Arial Black" panose="020B0A04020102020204" pitchFamily="34" charset="0"/>
              </a:rPr>
              <a:t>alle sonstigen Kosten mit direkten Vorhabenbezug und Vorhabenrelevanz</a:t>
            </a:r>
            <a:endParaRPr lang="de-AT" sz="1600" dirty="0">
              <a:solidFill>
                <a:srgbClr val="032B6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hteck 14"/>
          <p:cNvSpPr>
            <a:spLocks noChangeArrowheads="1"/>
          </p:cNvSpPr>
          <p:nvPr/>
        </p:nvSpPr>
        <p:spPr bwMode="auto">
          <a:xfrm>
            <a:off x="4246034" y="1593390"/>
            <a:ext cx="4288367" cy="8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ts val="3400"/>
              </a:lnSpc>
              <a:buFont typeface="Symbol" panose="05050102010706020507" pitchFamily="18" charset="2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3200"/>
              </a:lnSpc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3200"/>
              </a:lnSpc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933"/>
              </a:lnSpc>
              <a:buFont typeface="Wingdings" panose="05000000000000000000" pitchFamily="2" charset="2"/>
              <a:buChar char="ü"/>
            </a:pPr>
            <a:endParaRPr lang="de-DE" altLang="de-DE" sz="2133" dirty="0">
              <a:solidFill>
                <a:srgbClr val="00377A"/>
              </a:solidFill>
            </a:endParaRPr>
          </a:p>
          <a:p>
            <a:pPr>
              <a:lnSpc>
                <a:spcPts val="2933"/>
              </a:lnSpc>
              <a:buFont typeface="Wingdings" panose="05000000000000000000" pitchFamily="2" charset="2"/>
              <a:buChar char="ü"/>
            </a:pPr>
            <a:endParaRPr lang="de-DE" altLang="de-DE" sz="2133" dirty="0"/>
          </a:p>
        </p:txBody>
      </p:sp>
      <p:sp>
        <p:nvSpPr>
          <p:cNvPr id="7" name="Rechteck 15"/>
          <p:cNvSpPr>
            <a:spLocks noChangeArrowheads="1"/>
          </p:cNvSpPr>
          <p:nvPr/>
        </p:nvSpPr>
        <p:spPr bwMode="auto">
          <a:xfrm>
            <a:off x="721551" y="2062414"/>
            <a:ext cx="4283581" cy="8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ts val="3400"/>
              </a:lnSpc>
              <a:buFont typeface="Symbol" panose="05050102010706020507" pitchFamily="18" charset="2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3200"/>
              </a:lnSpc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3200"/>
              </a:lnSpc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933"/>
              </a:lnSpc>
              <a:buFont typeface="Wingdings" panose="05000000000000000000" pitchFamily="2" charset="2"/>
              <a:buChar char="§"/>
            </a:pPr>
            <a:endParaRPr lang="de-DE" altLang="de-DE" sz="2133" dirty="0">
              <a:solidFill>
                <a:srgbClr val="002E6E"/>
              </a:solidFill>
            </a:endParaRPr>
          </a:p>
          <a:p>
            <a:pPr>
              <a:lnSpc>
                <a:spcPts val="2933"/>
              </a:lnSpc>
              <a:buFont typeface="Wingdings" panose="05000000000000000000" pitchFamily="2" charset="2"/>
              <a:buChar char="§"/>
            </a:pPr>
            <a:endParaRPr lang="de-DE" altLang="de-DE" sz="2133" dirty="0">
              <a:solidFill>
                <a:srgbClr val="002E6E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A8924B2-2822-520F-8863-9C183A65C6B2}"/>
              </a:ext>
            </a:extLst>
          </p:cNvPr>
          <p:cNvSpPr txBox="1"/>
          <p:nvPr/>
        </p:nvSpPr>
        <p:spPr>
          <a:xfrm>
            <a:off x="891384" y="1817317"/>
            <a:ext cx="1041135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altLang="de-DE" sz="1600" dirty="0">
                <a:solidFill>
                  <a:srgbClr val="00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B.:</a:t>
            </a:r>
          </a:p>
          <a:p>
            <a:pPr marL="361942" indent="-36194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rgbClr val="00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Reisekosten (</a:t>
            </a:r>
            <a:r>
              <a:rPr lang="de-DE" altLang="de-DE" sz="1600" dirty="0" err="1">
                <a:solidFill>
                  <a:srgbClr val="00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iHv</a:t>
            </a:r>
            <a:r>
              <a:rPr lang="de-DE" altLang="de-DE" sz="1600" dirty="0">
                <a:solidFill>
                  <a:srgbClr val="00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max. 20% der förderbaren Gesamtvorhabenkosten)</a:t>
            </a:r>
          </a:p>
          <a:p>
            <a:pPr marL="361942" indent="-36194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rgbClr val="00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Materialkosten (z.B. für Prototypenbau)</a:t>
            </a:r>
          </a:p>
          <a:p>
            <a:pPr marL="361942" indent="-36194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rgbClr val="00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Bedarfsmittel (z.B. Verschleißwerkzeuge, Werkstoffe, etc.) </a:t>
            </a:r>
          </a:p>
          <a:p>
            <a:pPr marL="361942" indent="-36194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rgbClr val="00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Aufbau und Betrieb eines Messestands (sofern keine reinen Verkaufs- oder Vertriebsmessen)</a:t>
            </a:r>
          </a:p>
          <a:p>
            <a:pPr marL="361942" indent="-36194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rgbClr val="00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Unternehmensgründungskosten (</a:t>
            </a:r>
            <a:r>
              <a:rPr lang="de-DE" altLang="de-DE" sz="1600" dirty="0" err="1">
                <a:solidFill>
                  <a:srgbClr val="00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iHv</a:t>
            </a:r>
            <a:r>
              <a:rPr lang="de-DE" altLang="de-DE" sz="1600" dirty="0">
                <a:solidFill>
                  <a:srgbClr val="00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max. 10% der förderbaren Gesamtvorhabenkosten)</a:t>
            </a:r>
          </a:p>
          <a:p>
            <a:pPr marL="361942" indent="-36194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rgbClr val="00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Ausbildungskosten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altLang="de-DE" sz="1600" b="1" dirty="0">
              <a:solidFill>
                <a:srgbClr val="002E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altLang="de-DE" sz="1600" b="1" dirty="0">
                <a:solidFill>
                  <a:srgbClr val="002E6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Was ist beim Ansatz dieser Kosten zu beachten?</a:t>
            </a:r>
            <a:endParaRPr lang="de-DE" altLang="de-DE" sz="1600" dirty="0">
              <a:solidFill>
                <a:srgbClr val="002E6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1600" dirty="0">
                <a:solidFill>
                  <a:srgbClr val="002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Kosten, die bereits über den Gemeinkostenzuschlag gedeckt sind, sind nicht förderbar (z. B.: allgemeine Steuerberatungs- / Wirtschaftsprüferkosten, Kosten für Buchhaltung, Miete, Strom-/Gas, Büromaterialien, etc.)</a:t>
            </a:r>
          </a:p>
        </p:txBody>
      </p:sp>
    </p:spTree>
    <p:extLst>
      <p:ext uri="{BB962C8B-B14F-4D97-AF65-F5344CB8AC3E}">
        <p14:creationId xmlns:p14="http://schemas.microsoft.com/office/powerpoint/2010/main" val="599358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92102" y="689213"/>
            <a:ext cx="10551581" cy="523904"/>
          </a:xfrm>
        </p:spPr>
        <p:txBody>
          <a:bodyPr/>
          <a:lstStyle/>
          <a:p>
            <a:r>
              <a:rPr lang="de-AT" dirty="0">
                <a:solidFill>
                  <a:srgbClr val="00A5EF"/>
                </a:solidFill>
                <a:latin typeface="Arial Black" panose="020B0A04020102020204" pitchFamily="34" charset="0"/>
              </a:rPr>
              <a:t>Nicht förderbare Kosten</a:t>
            </a:r>
          </a:p>
        </p:txBody>
      </p:sp>
      <p:sp>
        <p:nvSpPr>
          <p:cNvPr id="6" name="Rechteck 14"/>
          <p:cNvSpPr>
            <a:spLocks noChangeArrowheads="1"/>
          </p:cNvSpPr>
          <p:nvPr/>
        </p:nvSpPr>
        <p:spPr bwMode="auto">
          <a:xfrm>
            <a:off x="4246034" y="1593390"/>
            <a:ext cx="4288367" cy="8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ts val="3400"/>
              </a:lnSpc>
              <a:buFont typeface="Symbol" panose="05050102010706020507" pitchFamily="18" charset="2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3200"/>
              </a:lnSpc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3200"/>
              </a:lnSpc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933"/>
              </a:lnSpc>
              <a:buFont typeface="Wingdings" panose="05000000000000000000" pitchFamily="2" charset="2"/>
              <a:buChar char="ü"/>
            </a:pPr>
            <a:endParaRPr lang="de-DE" altLang="de-DE" sz="2133" dirty="0">
              <a:solidFill>
                <a:srgbClr val="00377A"/>
              </a:solidFill>
            </a:endParaRPr>
          </a:p>
          <a:p>
            <a:pPr>
              <a:lnSpc>
                <a:spcPts val="2933"/>
              </a:lnSpc>
              <a:buFont typeface="Wingdings" panose="05000000000000000000" pitchFamily="2" charset="2"/>
              <a:buChar char="ü"/>
            </a:pPr>
            <a:endParaRPr lang="de-DE" altLang="de-DE" sz="2133" dirty="0"/>
          </a:p>
        </p:txBody>
      </p:sp>
      <p:sp>
        <p:nvSpPr>
          <p:cNvPr id="7" name="Rechteck 15"/>
          <p:cNvSpPr>
            <a:spLocks noChangeArrowheads="1"/>
          </p:cNvSpPr>
          <p:nvPr/>
        </p:nvSpPr>
        <p:spPr bwMode="auto">
          <a:xfrm>
            <a:off x="721551" y="2062414"/>
            <a:ext cx="4283581" cy="8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ts val="3400"/>
              </a:lnSpc>
              <a:buFont typeface="Symbol" panose="05050102010706020507" pitchFamily="18" charset="2"/>
              <a:buChar char="-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3200"/>
              </a:lnSpc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3200"/>
              </a:lnSpc>
              <a:buFont typeface="Symbol" panose="05050102010706020507" pitchFamily="18" charset="2"/>
              <a:buChar char="-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933"/>
              </a:lnSpc>
              <a:buFont typeface="Wingdings" panose="05000000000000000000" pitchFamily="2" charset="2"/>
              <a:buChar char="§"/>
            </a:pPr>
            <a:endParaRPr lang="de-DE" altLang="de-DE" sz="2133" dirty="0">
              <a:solidFill>
                <a:srgbClr val="002E6E"/>
              </a:solidFill>
            </a:endParaRPr>
          </a:p>
          <a:p>
            <a:pPr>
              <a:lnSpc>
                <a:spcPts val="2933"/>
              </a:lnSpc>
              <a:buFont typeface="Wingdings" panose="05000000000000000000" pitchFamily="2" charset="2"/>
              <a:buChar char="§"/>
            </a:pPr>
            <a:endParaRPr lang="de-DE" altLang="de-DE" sz="2133" dirty="0">
              <a:solidFill>
                <a:srgbClr val="002E6E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192CCFE-0FAF-1910-4682-80D9ED0D2886}"/>
              </a:ext>
            </a:extLst>
          </p:cNvPr>
          <p:cNvSpPr txBox="1"/>
          <p:nvPr/>
        </p:nvSpPr>
        <p:spPr>
          <a:xfrm>
            <a:off x="820209" y="1374296"/>
            <a:ext cx="10551581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Kosten </a:t>
            </a:r>
            <a:r>
              <a:rPr lang="de-DE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 Antragstellung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Kosten, die im Rahmen andere Förderungen bereits gedeckt sind (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Verbot von Doppelförderungen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Kosten für routinemäßige Änderungen oder Adaptionen </a:t>
            </a:r>
            <a:r>
              <a:rPr lang="de-DE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bzw. Kosten für Produkte, Dienstleistungen, Verfahren etc. oder deren Weiterentwicklungen, die dem Stand der Technik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entsprechen bzw. lediglich eine graduelle Weiterentwicklung zum Ziel haben; 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Kosten der seriellen Fertigung oder laufenden Produktion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Kosten, die nicht direkt dem Vorhaben zuordenbar sind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Kosten, die über den Gemeinkostenzuschlag gedeckt sind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Umsatzsteuer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(nur dann förderbar, wenn keine Vorsteuerabzugsberechtigung besteht)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Reine Vermarkungs- und Vertriebs- sowie Werbungskosten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Kosten für Antrags- und Förderberatung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Kosten für die Entwicklung von Softwareplattformen, bei denen Innovation bzw. Nachhaltigkeit nur im Content ersichtlich wird und die keinen Rückschluss auf einen Transformationsbeitrag leisten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Kosten &lt; EUR 150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Kalkulatorische Kosten </a:t>
            </a:r>
            <a:endParaRPr lang="de-D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solidFill>
                  <a:srgbClr val="00A5E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Vorhaben ohne ausreichende Ressourcengrundlage</a:t>
            </a:r>
            <a:r>
              <a:rPr lang="de-DE" sz="1600" b="1" dirty="0">
                <a:solidFill>
                  <a:srgbClr val="00A5EF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sind </a:t>
            </a:r>
            <a:r>
              <a:rPr lang="de-DE" sz="1600" b="1" dirty="0">
                <a:solidFill>
                  <a:srgbClr val="00A5E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nicht förderbar</a:t>
            </a:r>
            <a:r>
              <a:rPr lang="de-DE" sz="1600" dirty="0">
                <a:solidFill>
                  <a:srgbClr val="00A5EF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de-AT" sz="1600" dirty="0">
              <a:solidFill>
                <a:srgbClr val="00A5EF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04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05D0005-C675-21E9-5B39-FD2062A651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3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1BDD2E8-42E3-549D-A2C5-76A37F181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5334" y="359721"/>
            <a:ext cx="2361912" cy="54809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D91ACF7-8E9C-B8C7-3961-90B13A057449}"/>
              </a:ext>
            </a:extLst>
          </p:cNvPr>
          <p:cNvSpPr txBox="1"/>
          <p:nvPr/>
        </p:nvSpPr>
        <p:spPr>
          <a:xfrm>
            <a:off x="5052767" y="6036614"/>
            <a:ext cx="6839016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Informationen in diesem Dokument gelten zum Zeitpunkt der Präsentation. </a:t>
            </a:r>
          </a:p>
          <a:p>
            <a:pPr algn="r"/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etwaige Änderungen und aktuelle Informationen beachten Sie bitte stets die aws Webseite.  </a:t>
            </a:r>
            <a:endParaRPr lang="de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795DC7-C3E1-937A-FBC4-A623CBC408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1027611"/>
            <a:ext cx="12201319" cy="464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9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665592" y="1195715"/>
            <a:ext cx="10719956" cy="1005247"/>
          </a:xfrm>
        </p:spPr>
        <p:txBody>
          <a:bodyPr anchor="b"/>
          <a:lstStyle/>
          <a:p>
            <a:r>
              <a:rPr lang="de-DE" sz="28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Förderbare Vorhaben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  <p:sp>
        <p:nvSpPr>
          <p:cNvPr id="9" name="Inhaltsplatzhalter 15">
            <a:extLst>
              <a:ext uri="{FF2B5EF4-FFF2-40B4-BE49-F238E27FC236}">
                <a16:creationId xmlns:a16="http://schemas.microsoft.com/office/drawing/2014/main" id="{DE3A8647-8922-5AD9-54C5-210F62FAD322}"/>
              </a:ext>
            </a:extLst>
          </p:cNvPr>
          <p:cNvSpPr txBox="1">
            <a:spLocks/>
          </p:cNvSpPr>
          <p:nvPr/>
        </p:nvSpPr>
        <p:spPr>
          <a:xfrm>
            <a:off x="582864" y="2325480"/>
            <a:ext cx="10233417" cy="8768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866" indent="-342866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876" indent="-285722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887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041" indent="-228578" algn="l" defTabSz="457154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457154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350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503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815" indent="-228578" algn="l" defTabSz="457154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de-DE" sz="1600" b="1" dirty="0">
                <a:solidFill>
                  <a:srgbClr val="032B6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sind ausgerichtet auf </a:t>
            </a:r>
            <a:r>
              <a:rPr lang="de-DE" sz="1600" b="1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Produkt-, Prozess-, Marketing- und Organisationsinnovationen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r>
              <a:rPr lang="de-DE" sz="1600" b="1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 Kontext von Lebensmittelsystemen entlang der Themenstellungen</a:t>
            </a:r>
            <a:r>
              <a:rPr lang="de-DE" sz="1600" b="1" dirty="0">
                <a:solidFill>
                  <a:srgbClr val="032B6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32B6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(„Purpose Area“) </a:t>
            </a:r>
            <a:endParaRPr lang="de-DE" sz="1600" b="1" dirty="0">
              <a:solidFill>
                <a:srgbClr val="032B6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  <a:tabLst>
                <a:tab pos="269875" algn="l"/>
              </a:tabLst>
            </a:pPr>
            <a:r>
              <a:rPr lang="de-DE" sz="2200" b="1" dirty="0">
                <a:solidFill>
                  <a:srgbClr val="032B6E"/>
                </a:solidFill>
              </a:rPr>
              <a:t>	</a:t>
            </a:r>
            <a:endParaRPr lang="de-DE" dirty="0">
              <a:solidFill>
                <a:srgbClr val="032B6E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endParaRPr lang="de-DE" sz="2133" dirty="0">
              <a:solidFill>
                <a:srgbClr val="032B6E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/>
              <a:buNone/>
            </a:pPr>
            <a:endParaRPr lang="de-AT" sz="1600" dirty="0">
              <a:solidFill>
                <a:prstClr val="black"/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de-AT" sz="1800" dirty="0">
              <a:solidFill>
                <a:srgbClr val="032B6E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22D1207-35D7-A483-D074-23D6F32A56A4}"/>
              </a:ext>
            </a:extLst>
          </p:cNvPr>
          <p:cNvSpPr txBox="1"/>
          <p:nvPr/>
        </p:nvSpPr>
        <p:spPr>
          <a:xfrm>
            <a:off x="653142" y="3413693"/>
            <a:ext cx="504643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Vorhaben ist folgenden Aspekten zuordenbar </a:t>
            </a:r>
            <a:r>
              <a:rPr lang="de-DE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(UND/ODER)</a:t>
            </a:r>
          </a:p>
          <a:p>
            <a:endParaRPr lang="de-DE" sz="1600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b="1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b="1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de-DE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Produktion &amp; Verarbeitung </a:t>
            </a:r>
            <a:r>
              <a:rPr lang="de-DE" sz="1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(Industrie &amp; Gewerbe; exkl. Urproduktion) 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de-DE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Vertrieb &amp; Logistik 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de-DE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Vermarktung </a:t>
            </a:r>
            <a:r>
              <a:rPr lang="de-DE" sz="1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(inkl. Großhandel, Lebensmitteleinzelhandel, Gastronomie)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de-DE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Konsum, Endverbraucher*innen </a:t>
            </a:r>
          </a:p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de-DE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Lebensmittelabfallverwertung, Kreislaufschließung</a:t>
            </a:r>
            <a:endParaRPr lang="de-AT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801729F-4BB2-E9BF-5FAE-BD8080702584}"/>
              </a:ext>
            </a:extLst>
          </p:cNvPr>
          <p:cNvSpPr txBox="1"/>
          <p:nvPr/>
        </p:nvSpPr>
        <p:spPr>
          <a:xfrm>
            <a:off x="5324566" y="3673087"/>
            <a:ext cx="89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endParaRPr lang="de-AT" b="1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B7D77B1B-FFE6-40D6-034A-6DE9B1F5E6BC}"/>
              </a:ext>
            </a:extLst>
          </p:cNvPr>
          <p:cNvCxnSpPr>
            <a:cxnSpLocks/>
          </p:cNvCxnSpPr>
          <p:nvPr/>
        </p:nvCxnSpPr>
        <p:spPr>
          <a:xfrm flipH="1">
            <a:off x="5773058" y="4285320"/>
            <a:ext cx="2542" cy="2210116"/>
          </a:xfrm>
          <a:prstGeom prst="line">
            <a:avLst/>
          </a:prstGeom>
          <a:ln w="12700" cmpd="dbl">
            <a:solidFill>
              <a:srgbClr val="032B6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EA00039C-AF12-2C40-057B-3560ED3B0C9E}"/>
              </a:ext>
            </a:extLst>
          </p:cNvPr>
          <p:cNvSpPr txBox="1"/>
          <p:nvPr/>
        </p:nvSpPr>
        <p:spPr>
          <a:xfrm>
            <a:off x="6221550" y="3413693"/>
            <a:ext cx="5630942" cy="351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inhaltlich auf Lösungsansätze ausgerichtet in </a:t>
            </a:r>
          </a:p>
          <a:p>
            <a:r>
              <a:rPr lang="de-DE" sz="14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(mind. 1 Themenstellung = „Purpose Area“)</a:t>
            </a:r>
          </a:p>
          <a:p>
            <a:endParaRPr lang="de-DE" sz="1400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200" b="1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Kreislaufwirtschaft  </a:t>
            </a:r>
            <a:endParaRPr lang="de-AT" sz="14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Lebensmittelabfälle und -verluste  </a:t>
            </a:r>
            <a:endParaRPr lang="de-AT" sz="14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Transparenz inkl. Digitalisierung </a:t>
            </a:r>
            <a:endParaRPr lang="de-AT" sz="14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Verkürzung der Wertschöpfungsketten  </a:t>
            </a:r>
            <a:endParaRPr lang="de-AT" sz="14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Verpackung neu denken  </a:t>
            </a:r>
            <a:endParaRPr lang="de-AT" sz="14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Regionalität und regionale Versorgungssysteme inkl. städtische Lebensmittelsysteme </a:t>
            </a:r>
            <a:endParaRPr lang="de-AT" sz="14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Direkte Produzent*innen-Konsument*innen-Interaktion  </a:t>
            </a:r>
            <a:endParaRPr lang="de-AT" sz="14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Neue Organisationsformen und Partizipationsmodelle </a:t>
            </a:r>
            <a:endParaRPr lang="de-AT" sz="14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AT" b="1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5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6351" y="426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1" y="426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5" y="2681"/>
            <a:ext cx="158627" cy="158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3645"/>
            <a:endParaRPr lang="de-AT" sz="2798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4294967295"/>
          </p:nvPr>
        </p:nvSpPr>
        <p:spPr>
          <a:xfrm>
            <a:off x="6558372" y="7531947"/>
            <a:ext cx="7594920" cy="1305354"/>
          </a:xfrm>
        </p:spPr>
        <p:txBody>
          <a:bodyPr/>
          <a:lstStyle/>
          <a:p>
            <a:r>
              <a:rPr lang="de-AT" b="1" dirty="0">
                <a:solidFill>
                  <a:srgbClr val="0F3478"/>
                </a:solidFill>
              </a:rPr>
              <a:t>Bild – </a:t>
            </a:r>
            <a:r>
              <a:rPr lang="de-AT" b="1" dirty="0" err="1">
                <a:solidFill>
                  <a:srgbClr val="0F3478"/>
                </a:solidFill>
              </a:rPr>
              <a:t>schnittmenge</a:t>
            </a:r>
            <a:r>
              <a:rPr lang="de-AT" b="1" dirty="0">
                <a:solidFill>
                  <a:srgbClr val="0F3478"/>
                </a:solidFill>
              </a:rPr>
              <a:t> -  </a:t>
            </a:r>
            <a:r>
              <a:rPr lang="de-AT" b="1" dirty="0" err="1">
                <a:solidFill>
                  <a:srgbClr val="0F3478"/>
                </a:solidFill>
              </a:rPr>
              <a:t>urproduktion</a:t>
            </a:r>
            <a:r>
              <a:rPr lang="de-AT" b="1" dirty="0">
                <a:solidFill>
                  <a:srgbClr val="0F3478"/>
                </a:solidFill>
              </a:rPr>
              <a:t> </a:t>
            </a:r>
            <a:r>
              <a:rPr lang="de-AT" b="1" dirty="0" err="1">
                <a:solidFill>
                  <a:srgbClr val="0F3478"/>
                </a:solidFill>
              </a:rPr>
              <a:t>ausfegraut</a:t>
            </a:r>
            <a:r>
              <a:rPr lang="de-AT" b="1" dirty="0">
                <a:solidFill>
                  <a:srgbClr val="0F3478"/>
                </a:solidFill>
              </a:rPr>
              <a:t>  - </a:t>
            </a:r>
          </a:p>
          <a:p>
            <a:r>
              <a:rPr lang="de-AT" b="1" dirty="0">
                <a:solidFill>
                  <a:srgbClr val="0F3478"/>
                </a:solidFill>
              </a:rPr>
              <a:t>In der </a:t>
            </a:r>
            <a:r>
              <a:rPr lang="de-AT" b="1" dirty="0" err="1">
                <a:solidFill>
                  <a:srgbClr val="0F3478"/>
                </a:solidFill>
              </a:rPr>
              <a:t>mitte</a:t>
            </a:r>
            <a:r>
              <a:rPr lang="de-AT" b="1" dirty="0">
                <a:solidFill>
                  <a:srgbClr val="0F3478"/>
                </a:solidFill>
              </a:rPr>
              <a:t>:</a:t>
            </a:r>
            <a:br>
              <a:rPr lang="de-AT" b="1" dirty="0">
                <a:solidFill>
                  <a:srgbClr val="0F3478"/>
                </a:solidFill>
              </a:rPr>
            </a:br>
            <a:r>
              <a:rPr lang="de-AT" b="1" dirty="0" err="1">
                <a:solidFill>
                  <a:srgbClr val="00B0F0"/>
                </a:solidFill>
              </a:rPr>
              <a:t>aws</a:t>
            </a:r>
            <a:r>
              <a:rPr lang="de-AT" b="1" dirty="0">
                <a:solidFill>
                  <a:srgbClr val="00B0F0"/>
                </a:solidFill>
              </a:rPr>
              <a:t> </a:t>
            </a:r>
            <a:r>
              <a:rPr lang="de-AT" b="1" dirty="0" err="1">
                <a:solidFill>
                  <a:srgbClr val="00B0F0"/>
                </a:solidFill>
              </a:rPr>
              <a:t>Sustianbale</a:t>
            </a:r>
            <a:r>
              <a:rPr lang="de-AT" b="1" dirty="0">
                <a:solidFill>
                  <a:srgbClr val="00B0F0"/>
                </a:solidFill>
              </a:rPr>
              <a:t> Food Systems  -</a:t>
            </a:r>
            <a:r>
              <a:rPr lang="de-AT" b="1" dirty="0" err="1">
                <a:solidFill>
                  <a:srgbClr val="00B0F0"/>
                </a:solidFill>
              </a:rPr>
              <a:t>explore</a:t>
            </a:r>
            <a:endParaRPr lang="de-AT" b="1" dirty="0">
              <a:solidFill>
                <a:srgbClr val="00B0F0"/>
              </a:solidFill>
            </a:endParaRP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D5B26406-C252-449A-9624-5F368E1DA030}"/>
              </a:ext>
            </a:extLst>
          </p:cNvPr>
          <p:cNvSpPr txBox="1">
            <a:spLocks/>
          </p:cNvSpPr>
          <p:nvPr/>
        </p:nvSpPr>
        <p:spPr>
          <a:xfrm>
            <a:off x="816112" y="557455"/>
            <a:ext cx="5742260" cy="1776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100" b="1" u="sng" kern="1200">
                <a:solidFill>
                  <a:srgbClr val="00377A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668">
              <a:spcBef>
                <a:spcPts val="999"/>
              </a:spcBef>
            </a:pPr>
            <a:endParaRPr lang="de-DE" sz="1099" b="0" dirty="0">
              <a:solidFill>
                <a:srgbClr val="00B8ED"/>
              </a:solidFill>
            </a:endParaRPr>
          </a:p>
        </p:txBody>
      </p:sp>
      <p:pic>
        <p:nvPicPr>
          <p:cNvPr id="3" name="Grafik 2" descr="Ein Bild, das Text, Diagramm, Schrift, Design enthält.&#10;&#10;Automatisch generierte Beschreibung">
            <a:extLst>
              <a:ext uri="{FF2B5EF4-FFF2-40B4-BE49-F238E27FC236}">
                <a16:creationId xmlns:a16="http://schemas.microsoft.com/office/drawing/2014/main" id="{7BE51E13-600B-52EF-5C67-D93BC86216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3" y="1592866"/>
            <a:ext cx="10309354" cy="48666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5B88EE4-1998-BB62-EEB3-96B3CE3EE7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08" y="3282781"/>
            <a:ext cx="1160479" cy="13395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8D9AB85-D1CF-6A7A-F207-9781B87D74BE}"/>
              </a:ext>
            </a:extLst>
          </p:cNvPr>
          <p:cNvSpPr txBox="1"/>
          <p:nvPr/>
        </p:nvSpPr>
        <p:spPr>
          <a:xfrm>
            <a:off x="1839377" y="1643571"/>
            <a:ext cx="2888355" cy="338554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/>
            <a:r>
              <a:rPr lang="de-DE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Food Systems </a:t>
            </a:r>
            <a:r>
              <a:rPr lang="de-DE" sz="16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Activities</a:t>
            </a:r>
            <a:endParaRPr lang="de-DE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420DA3-D3DE-AB90-36C7-6F389EF42F44}"/>
              </a:ext>
            </a:extLst>
          </p:cNvPr>
          <p:cNvSpPr txBox="1"/>
          <p:nvPr/>
        </p:nvSpPr>
        <p:spPr>
          <a:xfrm>
            <a:off x="5045641" y="1638271"/>
            <a:ext cx="4208010" cy="338554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/>
            <a:r>
              <a:rPr lang="de-DE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Themenstellungen („Purpose Area“)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DF2717A-1EB9-A32F-6AA5-738DF4FA73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581" y="398485"/>
            <a:ext cx="2514039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7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B09723A-D257-49E8-9715-2D463EEE58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B09723A-D257-49E8-9715-2D463EEE5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97EF403-92B7-4112-AF68-89E049B0CA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914377"/>
            <a:endParaRPr lang="de-AT" sz="2800" dirty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886086" y="1688479"/>
            <a:ext cx="10551581" cy="1005247"/>
          </a:xfrm>
        </p:spPr>
        <p:txBody>
          <a:bodyPr anchor="b"/>
          <a:lstStyle/>
          <a:p>
            <a:r>
              <a:rPr lang="de-DE" sz="2800" dirty="0">
                <a:solidFill>
                  <a:srgbClr val="00A5E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Phase und Reifegrad des Vorhabens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E4E540-1D0D-9F0D-998B-68D30BC70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9D66BA0-6DB1-C69A-9E1C-05C3311CB994}"/>
              </a:ext>
            </a:extLst>
          </p:cNvPr>
          <p:cNvSpPr txBox="1"/>
          <p:nvPr/>
        </p:nvSpPr>
        <p:spPr>
          <a:xfrm>
            <a:off x="886086" y="3071820"/>
            <a:ext cx="104198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de-DE" sz="20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Konzeptphase </a:t>
            </a:r>
            <a:r>
              <a:rPr lang="de-DE" sz="20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</a:t>
            </a:r>
            <a:r>
              <a:rPr lang="de-DE" sz="20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erste Pilotierung/Prototyp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de-DE" sz="20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Aktivitäten der </a:t>
            </a:r>
            <a:r>
              <a:rPr lang="de-DE" sz="20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experimentellen Entwicklung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de-DE" sz="20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Überprüfung der </a:t>
            </a:r>
            <a:r>
              <a:rPr lang="de-DE" sz="20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inhaltlichen und wirtschaftlichen Machbarkeit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69875" algn="l"/>
              </a:tabLst>
            </a:pPr>
            <a:r>
              <a:rPr lang="de-DE" sz="20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Darstellung </a:t>
            </a:r>
            <a:r>
              <a:rPr lang="de-DE" sz="2000" b="1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erster Skalierungsansätze </a:t>
            </a:r>
            <a:r>
              <a:rPr lang="de-DE" sz="20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plausibel und nachvollziehbar</a:t>
            </a:r>
          </a:p>
        </p:txBody>
      </p:sp>
    </p:spTree>
    <p:extLst>
      <p:ext uri="{BB962C8B-B14F-4D97-AF65-F5344CB8AC3E}">
        <p14:creationId xmlns:p14="http://schemas.microsoft.com/office/powerpoint/2010/main" val="14773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D8F3E9C0-3CEC-4827-951C-2B5305FA6602}"/>
              </a:ext>
            </a:extLst>
          </p:cNvPr>
          <p:cNvCxnSpPr>
            <a:cxnSpLocks/>
          </p:cNvCxnSpPr>
          <p:nvPr/>
        </p:nvCxnSpPr>
        <p:spPr>
          <a:xfrm flipV="1">
            <a:off x="3016351" y="1552901"/>
            <a:ext cx="13407" cy="45749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1BD6605-86DB-40F8-84AA-D7EC86C44FBF}"/>
              </a:ext>
            </a:extLst>
          </p:cNvPr>
          <p:cNvCxnSpPr>
            <a:cxnSpLocks/>
          </p:cNvCxnSpPr>
          <p:nvPr/>
        </p:nvCxnSpPr>
        <p:spPr>
          <a:xfrm flipV="1">
            <a:off x="3016351" y="6115929"/>
            <a:ext cx="5986247" cy="118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3DA6E73-1096-4A3C-8401-B01F043BEE01}"/>
              </a:ext>
            </a:extLst>
          </p:cNvPr>
          <p:cNvSpPr txBox="1"/>
          <p:nvPr/>
        </p:nvSpPr>
        <p:spPr>
          <a:xfrm>
            <a:off x="5181924" y="6115930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>
                <a:solidFill>
                  <a:srgbClr val="00377A"/>
                </a:solidFill>
                <a:latin typeface="Arial Black" panose="020B0A04020102020204" pitchFamily="34" charset="0"/>
              </a:rPr>
              <a:t>Innovationsgrad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9143FD-E8CC-49B6-A50D-57F55E82B4F8}"/>
              </a:ext>
            </a:extLst>
          </p:cNvPr>
          <p:cNvSpPr txBox="1"/>
          <p:nvPr/>
        </p:nvSpPr>
        <p:spPr>
          <a:xfrm rot="16200000">
            <a:off x="1067676" y="3655108"/>
            <a:ext cx="4542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>
                <a:solidFill>
                  <a:srgbClr val="00377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Reifegrad des Vorhabens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EB8A8AB-03D8-437B-8E9E-11ACCEEF53BF}"/>
              </a:ext>
            </a:extLst>
          </p:cNvPr>
          <p:cNvSpPr txBox="1"/>
          <p:nvPr/>
        </p:nvSpPr>
        <p:spPr>
          <a:xfrm>
            <a:off x="1251767" y="2125985"/>
            <a:ext cx="1728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Entwicklungsphase: </a:t>
            </a:r>
            <a:r>
              <a:rPr lang="de-AT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Marktorientierung /  Wirtschaftlichkeit plausibel und nachvollziehbar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C4739E2-CD8C-4CF5-ADE0-3BB13D0363E8}"/>
              </a:ext>
            </a:extLst>
          </p:cNvPr>
          <p:cNvSpPr txBox="1"/>
          <p:nvPr/>
        </p:nvSpPr>
        <p:spPr>
          <a:xfrm>
            <a:off x="1165865" y="4385610"/>
            <a:ext cx="1774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b="1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Frühphase:  </a:t>
            </a:r>
            <a:br>
              <a:rPr lang="de-AT" sz="1200" b="1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rgbClr val="003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Projektidee / Prüfung der inhaltlichen &amp; wirtschaftlichen Machbarkeit / Skalierung plausibel darstellbar</a:t>
            </a:r>
            <a:endParaRPr lang="de-AT" sz="1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29FA7EF-F430-4AD5-85A0-18CC1F2A2F01}"/>
              </a:ext>
            </a:extLst>
          </p:cNvPr>
          <p:cNvSpPr txBox="1"/>
          <p:nvPr/>
        </p:nvSpPr>
        <p:spPr>
          <a:xfrm>
            <a:off x="2944343" y="612781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rgbClr val="00377A"/>
                </a:solidFill>
                <a:latin typeface="Arial Black" panose="020B0A04020102020204" pitchFamily="34" charset="0"/>
              </a:rPr>
              <a:t>vorhanden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3E97E05-5BFB-4FF5-B4FA-DA67DFFD2BA9}"/>
              </a:ext>
            </a:extLst>
          </p:cNvPr>
          <p:cNvSpPr txBox="1"/>
          <p:nvPr/>
        </p:nvSpPr>
        <p:spPr>
          <a:xfrm>
            <a:off x="7559677" y="612781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>
                <a:solidFill>
                  <a:srgbClr val="00377A"/>
                </a:solidFill>
                <a:latin typeface="Arial Black" panose="020B0A04020102020204" pitchFamily="34" charset="0"/>
              </a:rPr>
              <a:t>sehr hoch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78B74E4-FD58-4E3C-837A-FBA88968BFBE}"/>
              </a:ext>
            </a:extLst>
          </p:cNvPr>
          <p:cNvGrpSpPr/>
          <p:nvPr/>
        </p:nvGrpSpPr>
        <p:grpSpPr>
          <a:xfrm>
            <a:off x="5404729" y="1607467"/>
            <a:ext cx="3597869" cy="2618695"/>
            <a:chOff x="3816800" y="2348573"/>
            <a:chExt cx="3858194" cy="2540376"/>
          </a:xfrm>
          <a:solidFill>
            <a:srgbClr val="032B6E"/>
          </a:solidFill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3D2EC370-59B5-4203-AF50-1D50F704EC38}"/>
                </a:ext>
              </a:extLst>
            </p:cNvPr>
            <p:cNvSpPr/>
            <p:nvPr/>
          </p:nvSpPr>
          <p:spPr>
            <a:xfrm>
              <a:off x="3816800" y="2348573"/>
              <a:ext cx="3858194" cy="25403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highlight>
                  <a:srgbClr val="C0C0C0"/>
                </a:highlight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76AE30BB-9145-4A22-AA24-23F6DAED5707}"/>
                </a:ext>
              </a:extLst>
            </p:cNvPr>
            <p:cNvSpPr txBox="1"/>
            <p:nvPr/>
          </p:nvSpPr>
          <p:spPr>
            <a:xfrm>
              <a:off x="4046426" y="3121205"/>
              <a:ext cx="3500757" cy="10151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4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aws </a:t>
              </a:r>
              <a:r>
                <a:rPr lang="de-AT" sz="1400" b="1" dirty="0" err="1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Sustainable</a:t>
              </a:r>
              <a:r>
                <a:rPr lang="de-AT" sz="14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Food Systems – </a:t>
              </a:r>
              <a:r>
                <a:rPr lang="de-AT" sz="1400" b="1" dirty="0" err="1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implement</a:t>
              </a:r>
              <a:endParaRPr lang="de-AT" sz="1400" b="1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br>
                <a:rPr lang="de-AT" sz="2200" b="1" dirty="0">
                  <a:solidFill>
                    <a:schemeClr val="bg1">
                      <a:lumMod val="75000"/>
                    </a:schemeClr>
                  </a:solidFill>
                  <a:latin typeface="Arial Black" panose="020B0A04020102020204" pitchFamily="34" charset="0"/>
                </a:rPr>
              </a:br>
              <a:r>
                <a:rPr lang="de-AT" sz="1200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weitere Förderung geplant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F810156-3623-450C-B764-9D363ABEE905}"/>
              </a:ext>
            </a:extLst>
          </p:cNvPr>
          <p:cNvGrpSpPr/>
          <p:nvPr/>
        </p:nvGrpSpPr>
        <p:grpSpPr>
          <a:xfrm>
            <a:off x="5413648" y="3648206"/>
            <a:ext cx="3837668" cy="2479603"/>
            <a:chOff x="3529467" y="5044014"/>
            <a:chExt cx="3982403" cy="1083795"/>
          </a:xfrm>
          <a:solidFill>
            <a:srgbClr val="032B6E"/>
          </a:solidFill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B7B860A8-FEFA-494A-BA31-322159F4C834}"/>
                </a:ext>
              </a:extLst>
            </p:cNvPr>
            <p:cNvSpPr/>
            <p:nvPr/>
          </p:nvSpPr>
          <p:spPr>
            <a:xfrm>
              <a:off x="3529467" y="5044014"/>
              <a:ext cx="3982403" cy="1083795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8F2C1B03-A845-4D4D-AFC0-D9D58352C4DF}"/>
                </a:ext>
              </a:extLst>
            </p:cNvPr>
            <p:cNvSpPr txBox="1"/>
            <p:nvPr/>
          </p:nvSpPr>
          <p:spPr>
            <a:xfrm>
              <a:off x="3888650" y="5334311"/>
              <a:ext cx="3263609" cy="551549"/>
            </a:xfrm>
            <a:prstGeom prst="rect">
              <a:avLst/>
            </a:prstGeom>
            <a:grpFill/>
            <a:ln>
              <a:solidFill>
                <a:srgbClr val="032B6E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4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aws </a:t>
              </a:r>
              <a:r>
                <a:rPr lang="de-AT" sz="1400" b="1" dirty="0" err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Sustainable</a:t>
              </a:r>
              <a:r>
                <a:rPr lang="de-AT" sz="14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Food Systems –</a:t>
              </a:r>
              <a:r>
                <a:rPr lang="de-AT" sz="1400" b="1" dirty="0">
                  <a:solidFill>
                    <a:srgbClr val="00A5E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lang="de-AT" sz="1400" b="1" dirty="0" err="1">
                  <a:solidFill>
                    <a:srgbClr val="00B0F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explore</a:t>
              </a:r>
              <a:br>
                <a:rPr lang="de-AT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AT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de-A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de-AT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Höchstbetrag EUR 50.000  </a:t>
              </a:r>
            </a:p>
            <a:p>
              <a:pPr algn="ctr"/>
              <a:r>
                <a:rPr lang="de-AT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max. 90% / 12 Monate</a:t>
              </a: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C801F5AF-EF3D-1B1F-F6B1-FB513A9E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2" y="523507"/>
            <a:ext cx="2514039" cy="900000"/>
          </a:xfrm>
          <a:prstGeom prst="rect">
            <a:avLst/>
          </a:prstGeom>
        </p:spPr>
      </p:pic>
      <p:pic>
        <p:nvPicPr>
          <p:cNvPr id="2" name="Grafik 1" descr="Ein Bild, das Kunst, Grafiken, Reihe, Kreis enthält.&#10;&#10;Automatisch generierte Beschreibung">
            <a:extLst>
              <a:ext uri="{FF2B5EF4-FFF2-40B4-BE49-F238E27FC236}">
                <a16:creationId xmlns:a16="http://schemas.microsoft.com/office/drawing/2014/main" id="{3C604651-B1D7-CD20-73C3-6CD205C2D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79" y="2838954"/>
            <a:ext cx="2001664" cy="2001664"/>
          </a:xfrm>
          <a:prstGeom prst="rect">
            <a:avLst/>
          </a:prstGeom>
        </p:spPr>
      </p:pic>
      <p:sp>
        <p:nvSpPr>
          <p:cNvPr id="8" name="Richtungspfeil 17">
            <a:extLst>
              <a:ext uri="{FF2B5EF4-FFF2-40B4-BE49-F238E27FC236}">
                <a16:creationId xmlns:a16="http://schemas.microsoft.com/office/drawing/2014/main" id="{C3BA11D2-60E4-2D53-6715-482EC55C071E}"/>
              </a:ext>
            </a:extLst>
          </p:cNvPr>
          <p:cNvSpPr/>
          <p:nvPr/>
        </p:nvSpPr>
        <p:spPr>
          <a:xfrm rot="16200000">
            <a:off x="7668991" y="2816730"/>
            <a:ext cx="4542971" cy="201530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A5E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7337535-43C1-430F-A553-01F36DF64E9D}"/>
              </a:ext>
            </a:extLst>
          </p:cNvPr>
          <p:cNvSpPr txBox="1"/>
          <p:nvPr/>
        </p:nvSpPr>
        <p:spPr>
          <a:xfrm>
            <a:off x="8936635" y="1847591"/>
            <a:ext cx="2015309" cy="424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40"/>
              </a:lnSpc>
              <a:spcBef>
                <a:spcPts val="1200"/>
              </a:spcBef>
            </a:pPr>
            <a:r>
              <a:rPr lang="de-DE" sz="12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z.B.</a:t>
            </a:r>
          </a:p>
          <a:p>
            <a:pPr algn="ctr">
              <a:lnSpc>
                <a:spcPts val="1240"/>
              </a:lnSpc>
              <a:spcBef>
                <a:spcPts val="1200"/>
              </a:spcBef>
            </a:pPr>
            <a:br>
              <a:rPr lang="de-DE" sz="12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/ Marktüberleitung</a:t>
            </a:r>
          </a:p>
          <a:p>
            <a:pPr algn="ctr">
              <a:lnSpc>
                <a:spcPts val="1240"/>
              </a:lnSpc>
              <a:spcBef>
                <a:spcPts val="1200"/>
              </a:spcBef>
            </a:pPr>
            <a:r>
              <a:rPr lang="de-DE" sz="12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Umsetzung</a:t>
            </a:r>
          </a:p>
          <a:p>
            <a:pPr algn="ctr">
              <a:lnSpc>
                <a:spcPts val="1240"/>
              </a:lnSpc>
              <a:spcBef>
                <a:spcPts val="1200"/>
              </a:spcBef>
            </a:pPr>
            <a:endParaRPr lang="de-DE" sz="1200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40"/>
              </a:lnSpc>
              <a:spcBef>
                <a:spcPts val="1200"/>
              </a:spcBef>
            </a:pPr>
            <a:r>
              <a:rPr lang="de-DE" sz="12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(erste) Anwendung</a:t>
            </a:r>
          </a:p>
          <a:p>
            <a:pPr algn="ctr">
              <a:lnSpc>
                <a:spcPts val="1240"/>
              </a:lnSpc>
              <a:spcBef>
                <a:spcPts val="1200"/>
              </a:spcBef>
            </a:pPr>
            <a:r>
              <a:rPr lang="de-DE" sz="12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(Weiter-)Entwicklung</a:t>
            </a:r>
          </a:p>
          <a:p>
            <a:pPr algn="ctr">
              <a:lnSpc>
                <a:spcPts val="1240"/>
              </a:lnSpc>
              <a:spcBef>
                <a:spcPts val="1200"/>
              </a:spcBef>
            </a:pPr>
            <a:endParaRPr lang="de-DE" sz="1200" dirty="0">
              <a:solidFill>
                <a:srgbClr val="032B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40"/>
              </a:lnSpc>
              <a:spcBef>
                <a:spcPts val="1200"/>
              </a:spcBef>
            </a:pPr>
            <a:r>
              <a:rPr lang="de-DE" sz="12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Konzeptphase</a:t>
            </a:r>
          </a:p>
          <a:p>
            <a:pPr algn="ctr">
              <a:lnSpc>
                <a:spcPts val="1240"/>
              </a:lnSpc>
              <a:spcBef>
                <a:spcPts val="1200"/>
              </a:spcBef>
            </a:pPr>
            <a:r>
              <a:rPr lang="de-DE" sz="12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 Pilotierung</a:t>
            </a:r>
          </a:p>
          <a:p>
            <a:pPr algn="ctr">
              <a:lnSpc>
                <a:spcPts val="1240"/>
              </a:lnSpc>
              <a:spcBef>
                <a:spcPts val="1200"/>
              </a:spcBef>
            </a:pPr>
            <a:r>
              <a:rPr lang="de-DE" sz="12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Experimentelle Entwicklung</a:t>
            </a:r>
          </a:p>
          <a:p>
            <a:pPr algn="ctr">
              <a:lnSpc>
                <a:spcPts val="1240"/>
              </a:lnSpc>
              <a:spcBef>
                <a:spcPts val="1200"/>
              </a:spcBef>
            </a:pPr>
            <a:r>
              <a:rPr lang="de-DE" sz="12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Ideengenerierung, Positionierung</a:t>
            </a:r>
          </a:p>
          <a:p>
            <a:pPr algn="ctr">
              <a:lnSpc>
                <a:spcPts val="1240"/>
              </a:lnSpc>
              <a:spcBef>
                <a:spcPts val="1200"/>
              </a:spcBef>
            </a:pPr>
            <a:r>
              <a:rPr lang="de-DE" sz="1200" dirty="0">
                <a:solidFill>
                  <a:srgbClr val="032B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Vision, F&amp;E …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14319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E62A18A-7A2A-CCD8-CCB8-37B2BD81D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0353" y="3030983"/>
            <a:ext cx="10562167" cy="1480369"/>
          </a:xfrm>
        </p:spPr>
        <p:txBody>
          <a:bodyPr/>
          <a:lstStyle/>
          <a:p>
            <a:r>
              <a:rPr lang="de-DE" sz="3600" dirty="0">
                <a:latin typeface="Arial Black" panose="020B0A04020102020204" pitchFamily="34" charset="0"/>
                <a:cs typeface="Arial" panose="020B0604020202020204" pitchFamily="34" charset="0"/>
              </a:rPr>
              <a:t>Förderungsvertrag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4C5BB4-A4C1-78A7-C5D4-EF47BBDEF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57" y="485149"/>
            <a:ext cx="4038546" cy="13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632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Bxq9QaZe6yociCEAXHf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Bxq9QaZe6yociCEAXHf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Bxq9QaZe6yociCEAXHf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Bxq9QaZe6yociCEAXHf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1gbNUM..QLLwUBe9efP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Bxq9QaZe6yociCEAXHf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 Blau 1">
  <a:themeElements>
    <a:clrScheme name="PPT-AR">
      <a:dk1>
        <a:srgbClr val="00377A"/>
      </a:dk1>
      <a:lt1>
        <a:srgbClr val="FFFFFF"/>
      </a:lt1>
      <a:dk2>
        <a:srgbClr val="000000"/>
      </a:dk2>
      <a:lt2>
        <a:srgbClr val="2E75B6"/>
      </a:lt2>
      <a:accent1>
        <a:srgbClr val="00DCBE"/>
      </a:accent1>
      <a:accent2>
        <a:srgbClr val="7CA9B2"/>
      </a:accent2>
      <a:accent3>
        <a:srgbClr val="9DC3E6"/>
      </a:accent3>
      <a:accent4>
        <a:srgbClr val="2E75B6"/>
      </a:accent4>
      <a:accent5>
        <a:srgbClr val="1F4E79"/>
      </a:accent5>
      <a:accent6>
        <a:srgbClr val="00B0F0"/>
      </a:accent6>
      <a:hlink>
        <a:srgbClr val="00B0F0"/>
      </a:hlink>
      <a:folHlink>
        <a:srgbClr val="65B1FE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0301_aws-Masterfolie_16_9.pptx" id="{2C224AFE-482D-4369-8AAD-8F58446E7322}" vid="{A51E7ACA-FC6E-4A20-B614-2427918B3AFB}"/>
    </a:ext>
  </a:extLst>
</a:theme>
</file>

<file path=ppt/theme/theme10.xml><?xml version="1.0" encoding="utf-8"?>
<a:theme xmlns:a="http://schemas.openxmlformats.org/drawingml/2006/main" name="1_MASTER WEISS">
  <a:themeElements>
    <a:clrScheme name="PPT-AR">
      <a:dk1>
        <a:srgbClr val="00377A"/>
      </a:dk1>
      <a:lt1>
        <a:srgbClr val="FFFFFF"/>
      </a:lt1>
      <a:dk2>
        <a:srgbClr val="000000"/>
      </a:dk2>
      <a:lt2>
        <a:srgbClr val="2E75B6"/>
      </a:lt2>
      <a:accent1>
        <a:srgbClr val="00DCBE"/>
      </a:accent1>
      <a:accent2>
        <a:srgbClr val="7CA9B2"/>
      </a:accent2>
      <a:accent3>
        <a:srgbClr val="9DC3E6"/>
      </a:accent3>
      <a:accent4>
        <a:srgbClr val="2E75B6"/>
      </a:accent4>
      <a:accent5>
        <a:srgbClr val="1F4E79"/>
      </a:accent5>
      <a:accent6>
        <a:srgbClr val="00B0F0"/>
      </a:accent6>
      <a:hlink>
        <a:srgbClr val="00B0F0"/>
      </a:hlink>
      <a:folHlink>
        <a:srgbClr val="65B1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0301_aws-Masterfolie_16_9.pptx" id="{2C224AFE-482D-4369-8AAD-8F58446E7322}" vid="{2BBA6B32-BD3A-4B97-914B-1C197F073776}"/>
    </a:ext>
  </a:extLst>
</a:theme>
</file>

<file path=ppt/theme/theme11.xml><?xml version="1.0" encoding="utf-8"?>
<a:theme xmlns:a="http://schemas.openxmlformats.org/drawingml/2006/main" name="MASTER WEISS">
  <a:themeElements>
    <a:clrScheme name="PPT-AR">
      <a:dk1>
        <a:srgbClr val="00377A"/>
      </a:dk1>
      <a:lt1>
        <a:srgbClr val="FFFFFF"/>
      </a:lt1>
      <a:dk2>
        <a:srgbClr val="000000"/>
      </a:dk2>
      <a:lt2>
        <a:srgbClr val="2E75B6"/>
      </a:lt2>
      <a:accent1>
        <a:srgbClr val="00DCBE"/>
      </a:accent1>
      <a:accent2>
        <a:srgbClr val="7CA9B2"/>
      </a:accent2>
      <a:accent3>
        <a:srgbClr val="9DC3E6"/>
      </a:accent3>
      <a:accent4>
        <a:srgbClr val="2E75B6"/>
      </a:accent4>
      <a:accent5>
        <a:srgbClr val="1F4E79"/>
      </a:accent5>
      <a:accent6>
        <a:srgbClr val="00B0F0"/>
      </a:accent6>
      <a:hlink>
        <a:srgbClr val="00B0F0"/>
      </a:hlink>
      <a:folHlink>
        <a:srgbClr val="65B1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0301_aws-Masterfolie_16_9.pptx" id="{2C224AFE-482D-4369-8AAD-8F58446E7322}" vid="{64123635-62CC-45C2-9FFE-8F9613A2DFB6}"/>
    </a:ext>
  </a:extLst>
</a:theme>
</file>

<file path=ppt/theme/theme1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Titelfolie - Tagesordnungspunkte">
  <a:themeElements>
    <a:clrScheme name="Benutzerdefiniert 1">
      <a:dk1>
        <a:srgbClr val="00377A"/>
      </a:dk1>
      <a:lt1>
        <a:srgbClr val="FFFFFF"/>
      </a:lt1>
      <a:dk2>
        <a:srgbClr val="000000"/>
      </a:dk2>
      <a:lt2>
        <a:srgbClr val="FFFFFF"/>
      </a:lt2>
      <a:accent1>
        <a:srgbClr val="1F4E79"/>
      </a:accent1>
      <a:accent2>
        <a:srgbClr val="2E75B6"/>
      </a:accent2>
      <a:accent3>
        <a:srgbClr val="9DC3E6"/>
      </a:accent3>
      <a:accent4>
        <a:srgbClr val="DAE3F3"/>
      </a:accent4>
      <a:accent5>
        <a:srgbClr val="00B0F0"/>
      </a:accent5>
      <a:accent6>
        <a:srgbClr val="F2F2F2"/>
      </a:accent6>
      <a:hlink>
        <a:srgbClr val="65B1FE"/>
      </a:hlink>
      <a:folHlink>
        <a:srgbClr val="65B1FE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t" anchorCtr="0">
        <a:normAutofit fontScale="40000" lnSpcReduction="20000"/>
      </a:bodyPr>
      <a:lstStyle>
        <a:defPPr>
          <a:defRPr dirty="0" err="1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olienmaster - AR-Sitzung - BLO_Entwurf_2_in-Arbeit.pptx" id="{2538DC37-3115-4A9D-AE56-6422828AA977}" vid="{9ACC7E15-142E-4F58-895F-4B161A98A82D}"/>
    </a:ext>
  </a:extLst>
</a:theme>
</file>

<file path=ppt/theme/theme15.xml><?xml version="1.0" encoding="utf-8"?>
<a:theme xmlns:a="http://schemas.openxmlformats.org/drawingml/2006/main" name="1_FACH-PPT_Textfolien">
  <a:themeElements>
    <a:clrScheme name="PPT-AR">
      <a:dk1>
        <a:srgbClr val="00377A"/>
      </a:dk1>
      <a:lt1>
        <a:srgbClr val="FFFFFF"/>
      </a:lt1>
      <a:dk2>
        <a:srgbClr val="000000"/>
      </a:dk2>
      <a:lt2>
        <a:srgbClr val="2E75B6"/>
      </a:lt2>
      <a:accent1>
        <a:srgbClr val="00DCBE"/>
      </a:accent1>
      <a:accent2>
        <a:srgbClr val="7CA9B2"/>
      </a:accent2>
      <a:accent3>
        <a:srgbClr val="9DC3E6"/>
      </a:accent3>
      <a:accent4>
        <a:srgbClr val="2E75B6"/>
      </a:accent4>
      <a:accent5>
        <a:srgbClr val="1F4E79"/>
      </a:accent5>
      <a:accent6>
        <a:srgbClr val="00B0F0"/>
      </a:accent6>
      <a:hlink>
        <a:srgbClr val="00B0F0"/>
      </a:hlink>
      <a:folHlink>
        <a:srgbClr val="65B1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0301_aws-Masterfolie_16_9.pptx" id="{2C224AFE-482D-4369-8AAD-8F58446E7322}" vid="{CF0A83AF-10C4-48BF-9FF8-3EA4E97D239F}"/>
    </a:ext>
  </a:extLst>
</a:theme>
</file>

<file path=ppt/theme/theme16.xml><?xml version="1.0" encoding="utf-8"?>
<a:theme xmlns:a="http://schemas.openxmlformats.org/drawingml/2006/main" name="4_FACH-PPT_Textfolien">
  <a:themeElements>
    <a:clrScheme name="PPT-AR">
      <a:dk1>
        <a:srgbClr val="00377A"/>
      </a:dk1>
      <a:lt1>
        <a:srgbClr val="FFFFFF"/>
      </a:lt1>
      <a:dk2>
        <a:srgbClr val="000000"/>
      </a:dk2>
      <a:lt2>
        <a:srgbClr val="2E75B6"/>
      </a:lt2>
      <a:accent1>
        <a:srgbClr val="00DCBE"/>
      </a:accent1>
      <a:accent2>
        <a:srgbClr val="7CA9B2"/>
      </a:accent2>
      <a:accent3>
        <a:srgbClr val="9DC3E6"/>
      </a:accent3>
      <a:accent4>
        <a:srgbClr val="2E75B6"/>
      </a:accent4>
      <a:accent5>
        <a:srgbClr val="1F4E79"/>
      </a:accent5>
      <a:accent6>
        <a:srgbClr val="00B0F0"/>
      </a:accent6>
      <a:hlink>
        <a:srgbClr val="00B0F0"/>
      </a:hlink>
      <a:folHlink>
        <a:srgbClr val="65B1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0301_aws-Masterfolie_16_9.pptx" id="{2C224AFE-482D-4369-8AAD-8F58446E7322}" vid="{CF0A83AF-10C4-48BF-9FF8-3EA4E97D239F}"/>
    </a:ext>
  </a:extLst>
</a:theme>
</file>

<file path=ppt/theme/theme17.xml><?xml version="1.0" encoding="utf-8"?>
<a:theme xmlns:a="http://schemas.openxmlformats.org/drawingml/2006/main" name="1_PRODUKTE_Abläufe_Prozesse_Allgemein">
  <a:themeElements>
    <a:clrScheme name="PPT-AR">
      <a:dk1>
        <a:srgbClr val="00377A"/>
      </a:dk1>
      <a:lt1>
        <a:srgbClr val="FFFFFF"/>
      </a:lt1>
      <a:dk2>
        <a:srgbClr val="000000"/>
      </a:dk2>
      <a:lt2>
        <a:srgbClr val="2E75B6"/>
      </a:lt2>
      <a:accent1>
        <a:srgbClr val="00DCBE"/>
      </a:accent1>
      <a:accent2>
        <a:srgbClr val="7CA9B2"/>
      </a:accent2>
      <a:accent3>
        <a:srgbClr val="9DC3E6"/>
      </a:accent3>
      <a:accent4>
        <a:srgbClr val="2E75B6"/>
      </a:accent4>
      <a:accent5>
        <a:srgbClr val="1F4E79"/>
      </a:accent5>
      <a:accent6>
        <a:srgbClr val="00B0F0"/>
      </a:accent6>
      <a:hlink>
        <a:srgbClr val="00B0F0"/>
      </a:hlink>
      <a:folHlink>
        <a:srgbClr val="65B1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0301_aws-Masterfolie_16_9.pptx" id="{2C224AFE-482D-4369-8AAD-8F58446E7322}" vid="{5A5C43A4-358D-4D43-8BED-BA879A254057}"/>
    </a:ext>
  </a:extLst>
</a:theme>
</file>

<file path=ppt/theme/theme18.xml><?xml version="1.0" encoding="utf-8"?>
<a:theme xmlns:a="http://schemas.openxmlformats.org/drawingml/2006/main" name="3_FACH-PPT_Textfolien">
  <a:themeElements>
    <a:clrScheme name="PPT-AR">
      <a:dk1>
        <a:srgbClr val="00377A"/>
      </a:dk1>
      <a:lt1>
        <a:srgbClr val="FFFFFF"/>
      </a:lt1>
      <a:dk2>
        <a:srgbClr val="000000"/>
      </a:dk2>
      <a:lt2>
        <a:srgbClr val="2E75B6"/>
      </a:lt2>
      <a:accent1>
        <a:srgbClr val="00DCBE"/>
      </a:accent1>
      <a:accent2>
        <a:srgbClr val="7CA9B2"/>
      </a:accent2>
      <a:accent3>
        <a:srgbClr val="9DC3E6"/>
      </a:accent3>
      <a:accent4>
        <a:srgbClr val="2E75B6"/>
      </a:accent4>
      <a:accent5>
        <a:srgbClr val="1F4E79"/>
      </a:accent5>
      <a:accent6>
        <a:srgbClr val="00B0F0"/>
      </a:accent6>
      <a:hlink>
        <a:srgbClr val="00B0F0"/>
      </a:hlink>
      <a:folHlink>
        <a:srgbClr val="65B1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0301_aws-Masterfolie_16_9.pptx" id="{2C224AFE-482D-4369-8AAD-8F58446E7322}" vid="{CF0A83AF-10C4-48BF-9FF8-3EA4E97D239F}"/>
    </a:ext>
  </a:extLst>
</a:theme>
</file>

<file path=ppt/theme/theme19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Blau 2">
  <a:themeElements>
    <a:clrScheme name="PPT-AR">
      <a:dk1>
        <a:srgbClr val="00377A"/>
      </a:dk1>
      <a:lt1>
        <a:srgbClr val="FFFFFF"/>
      </a:lt1>
      <a:dk2>
        <a:srgbClr val="000000"/>
      </a:dk2>
      <a:lt2>
        <a:srgbClr val="2E75B6"/>
      </a:lt2>
      <a:accent1>
        <a:srgbClr val="00DCBE"/>
      </a:accent1>
      <a:accent2>
        <a:srgbClr val="7CA9B2"/>
      </a:accent2>
      <a:accent3>
        <a:srgbClr val="9DC3E6"/>
      </a:accent3>
      <a:accent4>
        <a:srgbClr val="2E75B6"/>
      </a:accent4>
      <a:accent5>
        <a:srgbClr val="1F4E79"/>
      </a:accent5>
      <a:accent6>
        <a:srgbClr val="00B0F0"/>
      </a:accent6>
      <a:hlink>
        <a:srgbClr val="00B0F0"/>
      </a:hlink>
      <a:folHlink>
        <a:srgbClr val="65B1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0301_aws-Masterfolie_16_9.pptx" id="{2C224AFE-482D-4369-8AAD-8F58446E7322}" vid="{37799956-9A9E-4907-AA14-482B846BCDA3}"/>
    </a:ext>
  </a:extLst>
</a:theme>
</file>

<file path=ppt/theme/theme20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Hellblau">
  <a:themeElements>
    <a:clrScheme name="PPT-AR">
      <a:dk1>
        <a:srgbClr val="00377A"/>
      </a:dk1>
      <a:lt1>
        <a:srgbClr val="FFFFFF"/>
      </a:lt1>
      <a:dk2>
        <a:srgbClr val="000000"/>
      </a:dk2>
      <a:lt2>
        <a:srgbClr val="2E75B6"/>
      </a:lt2>
      <a:accent1>
        <a:srgbClr val="00DCBE"/>
      </a:accent1>
      <a:accent2>
        <a:srgbClr val="7CA9B2"/>
      </a:accent2>
      <a:accent3>
        <a:srgbClr val="9DC3E6"/>
      </a:accent3>
      <a:accent4>
        <a:srgbClr val="2E75B6"/>
      </a:accent4>
      <a:accent5>
        <a:srgbClr val="1F4E79"/>
      </a:accent5>
      <a:accent6>
        <a:srgbClr val="00B0F0"/>
      </a:accent6>
      <a:hlink>
        <a:srgbClr val="00B0F0"/>
      </a:hlink>
      <a:folHlink>
        <a:srgbClr val="65B1F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0301_aws-Masterfolie_16_9.pptx" id="{2C224AFE-482D-4369-8AAD-8F58446E7322}" vid="{D9C3D8F1-8BCE-44D9-A538-01D7077E0EDF}"/>
    </a:ext>
  </a:extLst>
</a:theme>
</file>

<file path=ppt/theme/theme4.xml><?xml version="1.0" encoding="utf-8"?>
<a:theme xmlns:a="http://schemas.openxmlformats.org/drawingml/2006/main" name="PRODUKTE-Übersicht">
  <a:themeElements>
    <a:clrScheme name="PPT-AR">
      <a:dk1>
        <a:srgbClr val="00377A"/>
      </a:dk1>
      <a:lt1>
        <a:srgbClr val="FFFFFF"/>
      </a:lt1>
      <a:dk2>
        <a:srgbClr val="000000"/>
      </a:dk2>
      <a:lt2>
        <a:srgbClr val="2E75B6"/>
      </a:lt2>
      <a:accent1>
        <a:srgbClr val="00DCBE"/>
      </a:accent1>
      <a:accent2>
        <a:srgbClr val="7CA9B2"/>
      </a:accent2>
      <a:accent3>
        <a:srgbClr val="9DC3E6"/>
      </a:accent3>
      <a:accent4>
        <a:srgbClr val="2E75B6"/>
      </a:accent4>
      <a:accent5>
        <a:srgbClr val="1F4E79"/>
      </a:accent5>
      <a:accent6>
        <a:srgbClr val="00B0F0"/>
      </a:accent6>
      <a:hlink>
        <a:srgbClr val="00B0F0"/>
      </a:hlink>
      <a:folHlink>
        <a:srgbClr val="65B1F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0301_aws-Masterfolie_16_9.pptx" id="{2C224AFE-482D-4369-8AAD-8F58446E7322}" vid="{83C71F5D-05D2-4709-9F44-72A7BBE81B08}"/>
    </a:ext>
  </a:extLst>
</a:theme>
</file>

<file path=ppt/theme/theme5.xml><?xml version="1.0" encoding="utf-8"?>
<a:theme xmlns:a="http://schemas.openxmlformats.org/drawingml/2006/main" name="PRODUKTE_Abläufe_Prozesse_Allgemein">
  <a:themeElements>
    <a:clrScheme name="PPT-AR">
      <a:dk1>
        <a:srgbClr val="00377A"/>
      </a:dk1>
      <a:lt1>
        <a:srgbClr val="FFFFFF"/>
      </a:lt1>
      <a:dk2>
        <a:srgbClr val="000000"/>
      </a:dk2>
      <a:lt2>
        <a:srgbClr val="2E75B6"/>
      </a:lt2>
      <a:accent1>
        <a:srgbClr val="00DCBE"/>
      </a:accent1>
      <a:accent2>
        <a:srgbClr val="7CA9B2"/>
      </a:accent2>
      <a:accent3>
        <a:srgbClr val="9DC3E6"/>
      </a:accent3>
      <a:accent4>
        <a:srgbClr val="2E75B6"/>
      </a:accent4>
      <a:accent5>
        <a:srgbClr val="1F4E79"/>
      </a:accent5>
      <a:accent6>
        <a:srgbClr val="00B0F0"/>
      </a:accent6>
      <a:hlink>
        <a:srgbClr val="00B0F0"/>
      </a:hlink>
      <a:folHlink>
        <a:srgbClr val="65B1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0301_aws-Masterfolie_16_9.pptx" id="{2C224AFE-482D-4369-8AAD-8F58446E7322}" vid="{5A5C43A4-358D-4D43-8BED-BA879A254057}"/>
    </a:ext>
  </a:extLst>
</a:theme>
</file>

<file path=ppt/theme/theme6.xml><?xml version="1.0" encoding="utf-8"?>
<a:theme xmlns:a="http://schemas.openxmlformats.org/drawingml/2006/main" name="FACH-PPT_Textfolien">
  <a:themeElements>
    <a:clrScheme name="PPT-AR">
      <a:dk1>
        <a:srgbClr val="00377A"/>
      </a:dk1>
      <a:lt1>
        <a:srgbClr val="FFFFFF"/>
      </a:lt1>
      <a:dk2>
        <a:srgbClr val="000000"/>
      </a:dk2>
      <a:lt2>
        <a:srgbClr val="2E75B6"/>
      </a:lt2>
      <a:accent1>
        <a:srgbClr val="00DCBE"/>
      </a:accent1>
      <a:accent2>
        <a:srgbClr val="7CA9B2"/>
      </a:accent2>
      <a:accent3>
        <a:srgbClr val="9DC3E6"/>
      </a:accent3>
      <a:accent4>
        <a:srgbClr val="2E75B6"/>
      </a:accent4>
      <a:accent5>
        <a:srgbClr val="1F4E79"/>
      </a:accent5>
      <a:accent6>
        <a:srgbClr val="00B0F0"/>
      </a:accent6>
      <a:hlink>
        <a:srgbClr val="00B0F0"/>
      </a:hlink>
      <a:folHlink>
        <a:srgbClr val="65B1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0301_aws-Masterfolie_16_9.pptx" id="{2C224AFE-482D-4369-8AAD-8F58446E7322}" vid="{CF0A83AF-10C4-48BF-9FF8-3EA4E97D239F}"/>
    </a:ext>
  </a:extLst>
</a:theme>
</file>

<file path=ppt/theme/theme7.xml><?xml version="1.0" encoding="utf-8"?>
<a:theme xmlns:a="http://schemas.openxmlformats.org/drawingml/2006/main" name="FACH-PPT_Referenzen">
  <a:themeElements>
    <a:clrScheme name="PPT-AR">
      <a:dk1>
        <a:srgbClr val="00377A"/>
      </a:dk1>
      <a:lt1>
        <a:srgbClr val="FFFFFF"/>
      </a:lt1>
      <a:dk2>
        <a:srgbClr val="000000"/>
      </a:dk2>
      <a:lt2>
        <a:srgbClr val="2E75B6"/>
      </a:lt2>
      <a:accent1>
        <a:srgbClr val="00DCBE"/>
      </a:accent1>
      <a:accent2>
        <a:srgbClr val="7CA9B2"/>
      </a:accent2>
      <a:accent3>
        <a:srgbClr val="9DC3E6"/>
      </a:accent3>
      <a:accent4>
        <a:srgbClr val="2E75B6"/>
      </a:accent4>
      <a:accent5>
        <a:srgbClr val="1F4E79"/>
      </a:accent5>
      <a:accent6>
        <a:srgbClr val="00B0F0"/>
      </a:accent6>
      <a:hlink>
        <a:srgbClr val="00B0F0"/>
      </a:hlink>
      <a:folHlink>
        <a:srgbClr val="65B1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0301_aws-Masterfolie_16_9.pptx" id="{2C224AFE-482D-4369-8AAD-8F58446E7322}" vid="{7F2261BC-FDCC-408A-BCF5-149D429D4342}"/>
    </a:ext>
  </a:extLst>
</a:theme>
</file>

<file path=ppt/theme/theme8.xml><?xml version="1.0" encoding="utf-8"?>
<a:theme xmlns:a="http://schemas.openxmlformats.org/drawingml/2006/main" name="FACH-PPT_Tabellen_Diagramme">
  <a:themeElements>
    <a:clrScheme name="PPT-AR">
      <a:dk1>
        <a:srgbClr val="00377A"/>
      </a:dk1>
      <a:lt1>
        <a:srgbClr val="FFFFFF"/>
      </a:lt1>
      <a:dk2>
        <a:srgbClr val="000000"/>
      </a:dk2>
      <a:lt2>
        <a:srgbClr val="2E75B6"/>
      </a:lt2>
      <a:accent1>
        <a:srgbClr val="00DCBE"/>
      </a:accent1>
      <a:accent2>
        <a:srgbClr val="7CA9B2"/>
      </a:accent2>
      <a:accent3>
        <a:srgbClr val="9DC3E6"/>
      </a:accent3>
      <a:accent4>
        <a:srgbClr val="2E75B6"/>
      </a:accent4>
      <a:accent5>
        <a:srgbClr val="1F4E79"/>
      </a:accent5>
      <a:accent6>
        <a:srgbClr val="00B0F0"/>
      </a:accent6>
      <a:hlink>
        <a:srgbClr val="00B0F0"/>
      </a:hlink>
      <a:folHlink>
        <a:srgbClr val="65B1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0301_aws-Masterfolie_16_9.pptx" id="{2C224AFE-482D-4369-8AAD-8F58446E7322}" vid="{03EC803E-6D8C-4F9A-BF7F-D3E0A128A5DF}"/>
    </a:ext>
  </a:extLst>
</a:theme>
</file>

<file path=ppt/theme/theme9.xml><?xml version="1.0" encoding="utf-8"?>
<a:theme xmlns:a="http://schemas.openxmlformats.org/drawingml/2006/main" name="Image">
  <a:themeElements>
    <a:clrScheme name="PPT-AR">
      <a:dk1>
        <a:srgbClr val="00377A"/>
      </a:dk1>
      <a:lt1>
        <a:srgbClr val="FFFFFF"/>
      </a:lt1>
      <a:dk2>
        <a:srgbClr val="000000"/>
      </a:dk2>
      <a:lt2>
        <a:srgbClr val="2E75B6"/>
      </a:lt2>
      <a:accent1>
        <a:srgbClr val="00DCBE"/>
      </a:accent1>
      <a:accent2>
        <a:srgbClr val="7CA9B2"/>
      </a:accent2>
      <a:accent3>
        <a:srgbClr val="9DC3E6"/>
      </a:accent3>
      <a:accent4>
        <a:srgbClr val="2E75B6"/>
      </a:accent4>
      <a:accent5>
        <a:srgbClr val="1F4E79"/>
      </a:accent5>
      <a:accent6>
        <a:srgbClr val="00B0F0"/>
      </a:accent6>
      <a:hlink>
        <a:srgbClr val="00B0F0"/>
      </a:hlink>
      <a:folHlink>
        <a:srgbClr val="65B1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0301_aws-Masterfolie_16_9.pptx" id="{2C224AFE-482D-4369-8AAD-8F58446E7322}" vid="{D436677C-4C6B-47BB-8E61-E5B154C95F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20180301_aws-Masterfolie_16_9</Template>
  <TotalTime>0</TotalTime>
  <Words>3464</Words>
  <Application>Microsoft Office PowerPoint</Application>
  <PresentationFormat>Breitbild</PresentationFormat>
  <Paragraphs>542</Paragraphs>
  <Slides>44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18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69" baseType="lpstr">
      <vt:lpstr>Arial</vt:lpstr>
      <vt:lpstr>Arial Black</vt:lpstr>
      <vt:lpstr>Calibri</vt:lpstr>
      <vt:lpstr>Helvetica</vt:lpstr>
      <vt:lpstr>Symbol</vt:lpstr>
      <vt:lpstr>Wingdings</vt:lpstr>
      <vt:lpstr>MASTER Blau 1</vt:lpstr>
      <vt:lpstr>MASTER Blau 2</vt:lpstr>
      <vt:lpstr>MASTER Hellblau</vt:lpstr>
      <vt:lpstr>PRODUKTE-Übersicht</vt:lpstr>
      <vt:lpstr>PRODUKTE_Abläufe_Prozesse_Allgemein</vt:lpstr>
      <vt:lpstr>FACH-PPT_Textfolien</vt:lpstr>
      <vt:lpstr>FACH-PPT_Referenzen</vt:lpstr>
      <vt:lpstr>FACH-PPT_Tabellen_Diagramme</vt:lpstr>
      <vt:lpstr>Image</vt:lpstr>
      <vt:lpstr>1_MASTER WEISS</vt:lpstr>
      <vt:lpstr>MASTER WEISS</vt:lpstr>
      <vt:lpstr>Benutzerdefiniertes Design</vt:lpstr>
      <vt:lpstr>default layout</vt:lpstr>
      <vt:lpstr>1_Titelfolie - Tagesordnungspunkte</vt:lpstr>
      <vt:lpstr>1_FACH-PPT_Textfolien</vt:lpstr>
      <vt:lpstr>4_FACH-PPT_Textfolien</vt:lpstr>
      <vt:lpstr>1_PRODUKTE_Abläufe_Prozesse_Allgemein</vt:lpstr>
      <vt:lpstr>3_FACH-PPT_Textfolien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Weinbacher-Traun Simone</dc:creator>
  <cp:lastModifiedBy>DERNTL Kerstin</cp:lastModifiedBy>
  <cp:revision>374</cp:revision>
  <cp:lastPrinted>2023-09-06T13:05:26Z</cp:lastPrinted>
  <dcterms:created xsi:type="dcterms:W3CDTF">2020-07-30T08:54:49Z</dcterms:created>
  <dcterms:modified xsi:type="dcterms:W3CDTF">2024-06-05T13:40:53Z</dcterms:modified>
</cp:coreProperties>
</file>